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8" r:id="rId2"/>
    <p:sldId id="259" r:id="rId3"/>
    <p:sldId id="262" r:id="rId4"/>
    <p:sldId id="265" r:id="rId5"/>
    <p:sldId id="266" r:id="rId6"/>
    <p:sldId id="263" r:id="rId7"/>
    <p:sldId id="272" r:id="rId8"/>
    <p:sldId id="264" r:id="rId9"/>
    <p:sldId id="267" r:id="rId10"/>
    <p:sldId id="268" r:id="rId11"/>
    <p:sldId id="269" r:id="rId12"/>
    <p:sldId id="270" r:id="rId13"/>
    <p:sldId id="271" r:id="rId14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 varScale="1">
        <p:scale>
          <a:sx n="50" d="100"/>
          <a:sy n="50" d="100"/>
        </p:scale>
        <p:origin x="-2220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171450" y="304800"/>
            <a:ext cx="6521450" cy="804703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158750" y="7138988"/>
            <a:ext cx="6542088" cy="17748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08842" y="4500682"/>
              <a:ext cx="4297058" cy="101554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108" y="4317884"/>
              <a:ext cx="8278387" cy="12101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462" y="4334810"/>
              <a:ext cx="8164725" cy="1101866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5286" y="4316191"/>
              <a:ext cx="4941141" cy="927532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6E4BA-1712-4EE8-B203-6227CDFFB7DC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467A3-10B2-4BF7-890F-B50D88A52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30FA8-17DC-4DA6-BA97-0CC2342653C2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DCFB-5875-4753-A572-7661A029D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171450" y="304800"/>
            <a:ext cx="6521450" cy="19018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158750" y="952500"/>
            <a:ext cx="6542088" cy="17748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08842" y="4500682"/>
              <a:ext cx="4297058" cy="101554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108" y="4317884"/>
              <a:ext cx="8278387" cy="12101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462" y="4334810"/>
              <a:ext cx="8164725" cy="110186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5286" y="4316192"/>
              <a:ext cx="4941141" cy="927532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1"/>
            <a:ext cx="1543050" cy="5983111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74F7-39F7-4812-BF49-AEE337B1A9E9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973B5-1ABC-4D21-8751-2D99BC8F7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7BB9-D3BC-497A-B2F1-7ED8A91154BE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998E-5157-4F13-9222-720B8A85B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171450" y="304800"/>
            <a:ext cx="6521450" cy="63150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4535488" y="5605463"/>
            <a:ext cx="2157412" cy="950912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1963738" y="5434013"/>
            <a:ext cx="4159250" cy="1133475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120900" y="5449888"/>
            <a:ext cx="4102100" cy="1031875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4206875" y="5432425"/>
            <a:ext cx="2481263" cy="8683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158750" y="5411788"/>
            <a:ext cx="6542088" cy="17732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4" y="1916598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B56E-38A3-43A0-A48A-4E54367B1813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53AD-A65C-4F24-9D2C-467BB8433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4428-D939-48C8-BF9A-9E06521DED74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FAF9-8FF2-4F94-83C3-1210D18E1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572001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1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B600-7F27-43C1-845C-0074D95644BB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834C-3744-46E7-A09D-D4ACC3EDA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9B77-2991-4989-9179-AAEF5CE16C8A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7EE6-6FDC-49C1-8C33-C42BC3EA6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171450" y="304800"/>
            <a:ext cx="6521450" cy="19018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58750" y="952500"/>
            <a:ext cx="6542088" cy="1773238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535" y="4500867"/>
              <a:ext cx="4296246" cy="1016455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10819" y="4317905"/>
              <a:ext cx="8282683" cy="120958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2152" y="4334846"/>
              <a:ext cx="8165715" cy="1102854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139" y="4316212"/>
              <a:ext cx="4941159" cy="92666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E09A-DEFF-40BA-A453-FD7E6884E344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BF915-5A81-4768-A302-4DDD6FC90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171450" y="304800"/>
            <a:ext cx="6521450" cy="19018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158750" y="952500"/>
            <a:ext cx="6542088" cy="17748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08842" y="4500682"/>
              <a:ext cx="4297058" cy="101554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108" y="4317884"/>
              <a:ext cx="8278387" cy="12101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462" y="4334810"/>
              <a:ext cx="8164725" cy="110186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5286" y="4316192"/>
              <a:ext cx="4941141" cy="927532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1"/>
            <a:ext cx="2514600" cy="2540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6D647-D944-4BC6-BB79-3F1ED89A4A08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CA9F-E827-4D7B-ADFD-0994DD7A7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171450" y="304800"/>
            <a:ext cx="6521450" cy="804703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58750" y="7138988"/>
            <a:ext cx="6542088" cy="17748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08842" y="4500682"/>
              <a:ext cx="4297058" cy="101554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108" y="4317884"/>
              <a:ext cx="8278387" cy="12101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462" y="4334810"/>
              <a:ext cx="8164725" cy="1101866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5286" y="4316191"/>
              <a:ext cx="4941141" cy="927532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45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A0A7-2BD9-47DF-B67A-8066ABE582C9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4C86-6BE9-4952-BB03-05B6242CA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450" cy="329247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158750" y="2239963"/>
            <a:ext cx="6542088" cy="1771650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535" y="4501052"/>
              <a:ext cx="4296246" cy="1015669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10819" y="4317927"/>
              <a:ext cx="8282683" cy="1208969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2152" y="4334883"/>
              <a:ext cx="8165715" cy="1102146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139" y="4316230"/>
              <a:ext cx="4941159" cy="92749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450850"/>
            <a:ext cx="61722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3500" y="8332788"/>
            <a:ext cx="2840038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A355A2-2C4A-45B7-8852-9E2EBE33026F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463" y="8332788"/>
            <a:ext cx="2840037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4025" y="8332788"/>
            <a:ext cx="869950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6D3279-86E7-4736-85DC-AA97F6C6C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0" y="3567113"/>
            <a:ext cx="55562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3" r:id="rId2"/>
    <p:sldLayoutId id="2147483889" r:id="rId3"/>
    <p:sldLayoutId id="2147483884" r:id="rId4"/>
    <p:sldLayoutId id="2147483885" r:id="rId5"/>
    <p:sldLayoutId id="2147483886" r:id="rId6"/>
    <p:sldLayoutId id="2147483890" r:id="rId7"/>
    <p:sldLayoutId id="2147483891" r:id="rId8"/>
    <p:sldLayoutId id="2147483892" r:id="rId9"/>
    <p:sldLayoutId id="2147483887" r:id="rId10"/>
    <p:sldLayoutId id="21474838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ъект 2"/>
          <p:cNvSpPr>
            <a:spLocks noGrp="1"/>
          </p:cNvSpPr>
          <p:nvPr>
            <p:ph idx="1"/>
          </p:nvPr>
        </p:nvSpPr>
        <p:spPr>
          <a:xfrm>
            <a:off x="342900" y="1619250"/>
            <a:ext cx="6515100" cy="648811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буллинга в детском саду 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«Дети, непохожие на остальных»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23850"/>
            <a:ext cx="6515100" cy="863600"/>
          </a:xfrm>
        </p:spPr>
        <p:txBody>
          <a:bodyPr/>
          <a:lstStyle/>
          <a:p>
            <a:endParaRPr lang="ru-RU" sz="1100" smtClean="0"/>
          </a:p>
        </p:txBody>
      </p:sp>
      <p:pic>
        <p:nvPicPr>
          <p:cNvPr id="13315" name="Picture 2" descr="https://3.bp.blogspot.com/-RGVlzbMTm48/WwfJguN6h1I/AAAAAAACIfE/6Q4tNBGuE1ImByq8SiWuo9rp9pPASoemgCLcBGAs/s640/17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3276600"/>
            <a:ext cx="55435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"/>
          <p:cNvSpPr>
            <a:spLocks noGrp="1"/>
          </p:cNvSpPr>
          <p:nvPr>
            <p:ph idx="1"/>
          </p:nvPr>
        </p:nvSpPr>
        <p:spPr>
          <a:xfrm>
            <a:off x="0" y="1476375"/>
            <a:ext cx="6669088" cy="7488238"/>
          </a:xfrm>
        </p:spPr>
        <p:txBody>
          <a:bodyPr/>
          <a:lstStyle/>
          <a:p>
            <a:pPr algn="just"/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Ещё один вид детской травли — агрессия, когда ребёнка толкают, делают подножки, отбирают игрушки, бьют. Причём обычно агрессоры — это дети, уверенные в себе, склонные к доминированию и подчинению других, сильные морально и физически, а жертвы — наоборот, ребята, неуверенные в себе, чувствительные к стрессам, неспособные сопротивляться и не умеющие постоять за себя.</a:t>
            </a:r>
          </a:p>
          <a:p>
            <a:pPr algn="just"/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Родители в таких ситуациях ведут себя по-разному: кто-то учит давать сдачу, кто-то бежит разбираться с самим обидчиком или его родителями, а кто-то жалуется воспитателям или заведующим, если конфликт происходит в детском саду.</a:t>
            </a:r>
          </a:p>
          <a:p>
            <a:pPr algn="just"/>
            <a:r>
              <a:rPr lang="ru-RU" sz="1700" b="1" smtClean="0">
                <a:latin typeface="Times New Roman" pitchFamily="18" charset="0"/>
                <a:cs typeface="Times New Roman" pitchFamily="18" charset="0"/>
              </a:rPr>
              <a:t>Родителям.</a:t>
            </a:r>
            <a:endParaRPr lang="ru-RU" sz="17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Если вашего ребёнка обижают в саду, то лучше всего обратиться к воспитателю или психологу, попытаться разобраться в ситуации. Можно поиграть с ребёнком в детский сад, разыграть с помощью игрушек несколько ситуаций, когда непослушные «малыши» шалят. Как действует в этом случае воспитатель? А другие дети что делают? А если медвежонок обижает зайчика, толкает его, отнимает игрушки и дерётся? Как это происходит? Что делать зайчику? Понаблюдайте во время игры за реакцией ребёнка.</a:t>
            </a:r>
          </a:p>
          <a:p>
            <a:pPr algn="just"/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Не стоит устраивать разборки с детьми, пытаясь защитить своего ребёнка. Это можно сделать только в крайнем случае. Не надо ругать ребёнка и заставлять дать сдачи: если бы он это мог, то давно бы сделал.</a:t>
            </a:r>
          </a:p>
          <a:p>
            <a:pPr algn="just"/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Разборки с родителями тоже малоэффективны —в детском саду был случай такой разборки между двумя папами, который закончился дракой между ними. Нужно учить своего ребёнка общаться, находить компромисс.</a:t>
            </a:r>
          </a:p>
          <a:p>
            <a:endParaRPr lang="ru-RU" sz="18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323850"/>
            <a:ext cx="6172200" cy="935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агрессия.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проблемы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1"/>
          <p:cNvSpPr>
            <a:spLocks noGrp="1"/>
          </p:cNvSpPr>
          <p:nvPr>
            <p:ph idx="1"/>
          </p:nvPr>
        </p:nvSpPr>
        <p:spPr>
          <a:xfrm>
            <a:off x="115888" y="1187450"/>
            <a:ext cx="6553200" cy="7705725"/>
          </a:xfrm>
        </p:spPr>
        <p:txBody>
          <a:bodyPr/>
          <a:lstStyle/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Быть изгоем в коллективе значит тоже подвергнуться детской травле. Ведь это настоящая трагедия для ребёнка, а для родителей — проблема. Так и хочется защитить своего ребенка, помочь ему, оградить от одиночества. </a:t>
            </a:r>
          </a:p>
          <a:p>
            <a:pPr algn="just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Воспитателям.</a:t>
            </a:r>
          </a:p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Возможно, воспитатель не может сформировать дружескую атмосферу в группе. Воспитатель обычно выступает арбитром в коллективе, следит за недопустимым поведением. Все дети ждут реакции воспитателя. Важно, чтобы воспитатели пресекали фразы «Мы с тобой не играем», «Я с тобой не дружу», не поощряли ябедничество.</a:t>
            </a:r>
            <a:endParaRPr lang="ru-RU" sz="15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Конечно, бывают дети, не особо нуждающиеся в компании, например. Тут нужно разбираться вместе со взрослыми в каждом индивидуальном случае.</a:t>
            </a:r>
          </a:p>
          <a:p>
            <a:pPr algn="just">
              <a:spcBef>
                <a:spcPts val="313"/>
              </a:spcBef>
              <a:buFont typeface="Symbol" pitchFamily="18" charset="2"/>
              <a:buChar char="*"/>
            </a:pPr>
            <a:r>
              <a:rPr lang="ru-RU" sz="1600" b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Родителям. </a:t>
            </a: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13"/>
              </a:spcBef>
            </a:pPr>
            <a:r>
              <a:rPr lang="ru-RU" sz="160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В этом случае важно: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13"/>
              </a:spcBef>
            </a:pPr>
            <a:r>
              <a:rPr lang="ru-RU" sz="160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Собрать информацию об обстановке в группе. Это можно сделать, поговорив с самим малышом, с воспитателем, с другими родителями.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13"/>
              </a:spcBef>
            </a:pPr>
            <a:r>
              <a:rPr lang="ru-RU" sz="160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Проиграть конфликт дома. Это можно сделать с помощью кукольного театра. Разыграйте домашний спектакль и научите кроху подбирать нужные слова и правильно действовать.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13"/>
              </a:spcBef>
            </a:pPr>
            <a:r>
              <a:rPr lang="ru-RU" sz="160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Давайте малышу больше общаться. Ходите в гости с ребёнком, приглашайте домой его сверстников. Малышу очень важно научиться общаться.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13"/>
              </a:spcBef>
            </a:pPr>
            <a:r>
              <a:rPr lang="ru-RU" sz="160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Если с ребёнком не хотят играть, возможно, проблема в ребёнке. Если в разных коллективах возникают схожие проблемы, родители замечают, что малышу сложно контактировать с детьми, то следует обратиться к психологу. Часто дети не умеют общаться, у них не развиты социально-коммуникативные навыки. Причины разные — застенчивый ребёнок, агрессивный, внешне отличается от других, избалованный, проблемы с речью, проблемы в семье и т.д.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50850"/>
            <a:ext cx="6172200" cy="5921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Изгой в группе. Преодоление проблемы.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5888" y="1835150"/>
            <a:ext cx="6553200" cy="633253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Ещё один вид детской травли — телесные приставания. Зажать в углу, показать интимные места, поцеловать — всё это также бывают у дошколят. Сами дети испытывают при этом растерянность, шок и могут даже не признаться взрослым. А если признаются, то и сами взрослые в сильном эмоциональном стрессе могут наломать дров: отреагировать криком и руганью, устроить скандал и даже забрать ребёнка из детского коллектива. Интерес к половым органам у дошкольников высокий, особенно у детей 3-4,5 лет. </a:t>
            </a:r>
          </a:p>
          <a:p>
            <a:pPr algn="just">
              <a:lnSpc>
                <a:spcPct val="80000"/>
              </a:lnSpc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Родителям.</a:t>
            </a:r>
          </a:p>
          <a:p>
            <a:pPr algn="just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Если произошло подобное, родители, не заостряйте ситуацию в глазах ребёнка, переводите все в шутку, сглаживайте ситуацию (для пострадавшего ребёнка).</a:t>
            </a:r>
          </a:p>
          <a:p>
            <a:pPr algn="just">
              <a:lnSpc>
                <a:spcPct val="80000"/>
              </a:lnSpc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Воспитателям.</a:t>
            </a:r>
          </a:p>
          <a:p>
            <a:pPr algn="just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Обсуждать эту проблему надо только в отсутствие малыша! В первую очередь, работать с родителями виновника.</a:t>
            </a:r>
          </a:p>
          <a:p>
            <a:pPr algn="just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Если в группе есть ребёнок, который пристаёт к другим детям, воспитатель должен мягко, но настойчиво отваживать его от подобных действий, не зацикливаться на этом. Он должен разговаривать с родителями, не оставлять детей без присмотра в туалете и в спальне. Обычно проходит полгода, и интерес пропадает, как, впрочем, и воспоминания об этом.</a:t>
            </a:r>
          </a:p>
          <a:p>
            <a:pPr algn="just">
              <a:lnSpc>
                <a:spcPct val="80000"/>
              </a:lnSpc>
            </a:pPr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Примечание.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А ситуаций телесных приставаний очень даже много. Для предотвращения таких ситуаций очень важно контролировать доступную ребёнку информацию по телевизору и в интернете. Сейчас идёт тотальное развращение детей. По мнению психологов, каждый ребёнок сегодня подвергается так называемому «неконтактному» насилию при просмотре откровенных сцен в фильмах, идущих в телевизионный прайм-тайм, да и просто при просмотре низкопробных юмористических программ.</a:t>
            </a:r>
          </a:p>
          <a:p>
            <a:pPr>
              <a:lnSpc>
                <a:spcPct val="80000"/>
              </a:lnSpc>
            </a:pPr>
            <a:endParaRPr lang="ru-RU" sz="6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50850"/>
            <a:ext cx="6172200" cy="808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Телесные приставания. Преодоление проблемы.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1"/>
          <p:cNvSpPr>
            <a:spLocks noGrp="1"/>
          </p:cNvSpPr>
          <p:nvPr>
            <p:ph idx="1"/>
          </p:nvPr>
        </p:nvSpPr>
        <p:spPr>
          <a:xfrm>
            <a:off x="188913" y="2339975"/>
            <a:ext cx="6480175" cy="6480175"/>
          </a:xfrm>
        </p:spPr>
        <p:txBody>
          <a:bodyPr/>
          <a:lstStyle/>
          <a:p>
            <a:pPr algn="just"/>
            <a:r>
              <a:rPr lang="ru-RU" b="1" smtClean="0"/>
              <a:t>Цель</a:t>
            </a:r>
          </a:p>
          <a:p>
            <a:r>
              <a:rPr lang="ru-RU" smtClean="0"/>
              <a:t>Использование игр и упражнений позволит:</a:t>
            </a:r>
          </a:p>
          <a:p>
            <a:r>
              <a:rPr lang="ru-RU" smtClean="0"/>
              <a:t> снизить агрессивные и враждебные реакции дошкольников; </a:t>
            </a:r>
          </a:p>
          <a:p>
            <a:r>
              <a:rPr lang="ru-RU" smtClean="0"/>
              <a:t>оптимизировать межличностные отношения; </a:t>
            </a:r>
          </a:p>
          <a:p>
            <a:r>
              <a:rPr lang="ru-RU" smtClean="0"/>
              <a:t>сформировать навыки конструктивного реагирования в конфликте;</a:t>
            </a:r>
          </a:p>
          <a:p>
            <a:r>
              <a:rPr lang="ru-RU" smtClean="0"/>
              <a:t> развить толерантность и эмпатию.</a:t>
            </a:r>
          </a:p>
          <a:p>
            <a:pPr algn="just">
              <a:buFont typeface="Symbol" pitchFamily="18" charset="2"/>
              <a:buNone/>
            </a:pPr>
            <a:endParaRPr lang="ru-RU" smtClean="0"/>
          </a:p>
          <a:p>
            <a:pPr algn="just"/>
            <a:endParaRPr lang="ru-RU" smtClean="0"/>
          </a:p>
        </p:txBody>
      </p:sp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>
          <a:xfrm>
            <a:off x="342900" y="450850"/>
            <a:ext cx="6172200" cy="1528763"/>
          </a:xfrm>
        </p:spPr>
        <p:txBody>
          <a:bodyPr/>
          <a:lstStyle/>
          <a:p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и упражнения для профилактики буллинга в дошкольной среде</a:t>
            </a:r>
            <a:b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333375" y="1908175"/>
            <a:ext cx="6191250" cy="6259513"/>
          </a:xfrm>
        </p:spPr>
        <p:txBody>
          <a:bodyPr/>
          <a:lstStyle/>
          <a:p>
            <a:pPr algn="just"/>
            <a:r>
              <a:rPr lang="ru-RU" sz="2800" b="1" smtClean="0"/>
              <a:t>Моббинг </a:t>
            </a:r>
            <a:r>
              <a:rPr lang="ru-RU" sz="2800" smtClean="0"/>
              <a:t>— это систематически повторяющееся враждебное отношение одного или нескольких детей против ребёнка. </a:t>
            </a:r>
          </a:p>
          <a:p>
            <a:pPr algn="just"/>
            <a:r>
              <a:rPr lang="ru-RU" sz="2800" b="1" smtClean="0"/>
              <a:t>Буллинг</a:t>
            </a:r>
            <a:r>
              <a:rPr lang="ru-RU" sz="2800" smtClean="0"/>
              <a:t> — понятие более жёсткое. Оно подразумевает под собой удовольствие, которое получают дети, применяющие физическую силу против ребёнка.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50850"/>
            <a:ext cx="6172200" cy="665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Термины. Что считается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613" y="5867400"/>
            <a:ext cx="547211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1"/>
          <p:cNvSpPr>
            <a:spLocks noGrp="1"/>
          </p:cNvSpPr>
          <p:nvPr>
            <p:ph idx="1"/>
          </p:nvPr>
        </p:nvSpPr>
        <p:spPr>
          <a:xfrm>
            <a:off x="0" y="1619250"/>
            <a:ext cx="6858000" cy="7524750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✓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Предшествующие обстоятельства.  Например,  появление в группе проблемного и агрессивного ребёнка.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✓ Запускающие моменты. Например, конфликт между двумя воспитанниками.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✓ По внешнему виду.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✓ По манере речи и поведению.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✓ По имиджу.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✓ По наличию функциональных недостатков. 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✓ По этнокультурным особенностям.</a:t>
            </a:r>
          </a:p>
          <a:p>
            <a:endParaRPr lang="ru-RU" sz="18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68313"/>
            <a:ext cx="6172200" cy="1150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возникновения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предполагают: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6261100"/>
            <a:ext cx="1689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2916238"/>
            <a:ext cx="15859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" y="5321300"/>
            <a:ext cx="194627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4525" y="5321300"/>
            <a:ext cx="228758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1"/>
          </p:nvPr>
        </p:nvSpPr>
        <p:spPr>
          <a:xfrm>
            <a:off x="0" y="1619250"/>
            <a:ext cx="6669088" cy="7524750"/>
          </a:xfrm>
        </p:spPr>
        <p:txBody>
          <a:bodyPr/>
          <a:lstStyle/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Низкая самооценка,  пугливость, мрачность, апатичность, незаинтересованность в том, что происходит вокруг ,отсутствие хотя бы одного близкого друга среди сверстников, смиренное принятие всего происходящего.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Это дети, которые плохо поддаются обучению и сильно отстают от остальных, подлизы и ябеды, сильно зависимые от родителей и гиперопекаемые, Очень болезненные дети (из-за того, что редко появляются в саду, остальные дети от них отвыкают).</a:t>
            </a:r>
          </a:p>
          <a:p>
            <a:pPr algn="just"/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Примечание.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Жертва травли неосознанно , сама является как бы провакатором такого к ней отношения. Конечно, это не значит, что ребёнок напрашивается сам, ни в коем случае! Но его поведение настолько откровенно разнится с поведением сверстников, что это может стать причиной раздражения других детей.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50850"/>
            <a:ext cx="6172200" cy="881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Психологический портрет жертвы </a:t>
            </a:r>
            <a:r>
              <a:rPr lang="ru-RU" dirty="0" smtClean="0">
                <a:solidFill>
                  <a:schemeClr val="tx1"/>
                </a:solidFill>
              </a:rPr>
              <a:t>травли: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>
          <a:xfrm>
            <a:off x="188913" y="1908175"/>
            <a:ext cx="6669087" cy="6259513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дети, не умеющие сочувствовать, 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гиперактивные , 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агрессивные,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физически превосходящие своих сверстников. 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ребёнок, который является лидером или мечтает им стать,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ощущает вседозволенность из-за неправильного воспитания или высокого социального статуса родителей.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50850"/>
            <a:ext cx="6172200" cy="1096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ребенка, совершающего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8913" y="2339975"/>
            <a:ext cx="6264275" cy="6480175"/>
          </a:xfrm>
        </p:spPr>
        <p:txBody>
          <a:bodyPr rtlCol="0">
            <a:no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отомстить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  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поразить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разрядиться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приколоться»,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унизить,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запугать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Мотивы агрессора: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5888" y="1476375"/>
            <a:ext cx="6553200" cy="410368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Aft>
                <a:spcPts val="750"/>
              </a:spcAft>
            </a:pP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✓ Жертва неспособна к сопротивлению, она полностью беззащитна, она принуждаема  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Aft>
                <a:spcPts val="750"/>
              </a:spcAft>
            </a:pP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✓ Поддерживающие роль сторонних наблюдателей взрослые не вмешиваются в ситуацию буллинга или по незнанию,  или от неумения,  или по идейным соображениям. Или плохо вмешиваются, имитируют деятельность.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Aft>
                <a:spcPts val="750"/>
              </a:spcAft>
            </a:pP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✓ Дети –  пассивные наблюдатели.  В душе сочувствуют жертве,  но одновременно радуются, что это происходит не с ними...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Aft>
                <a:spcPts val="750"/>
              </a:spcAft>
            </a:pP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✓ Мотивация агрессора должна сохраняться продолжительное время.</a:t>
            </a:r>
          </a:p>
          <a:p>
            <a:pPr>
              <a:lnSpc>
                <a:spcPct val="80000"/>
              </a:lnSpc>
              <a:spcAft>
                <a:spcPts val="750"/>
              </a:spcAft>
            </a:pPr>
            <a:endParaRPr lang="ru-RU" sz="800" smtClean="0">
              <a:solidFill>
                <a:srgbClr val="333333"/>
              </a:solidFill>
              <a:latin typeface="Helvetica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Aft>
                <a:spcPts val="750"/>
              </a:spcAft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8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50850"/>
            <a:ext cx="6172200" cy="736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закрепления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5580063"/>
            <a:ext cx="64087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1"/>
          <p:cNvSpPr>
            <a:spLocks noGrp="1"/>
          </p:cNvSpPr>
          <p:nvPr>
            <p:ph idx="1"/>
          </p:nvPr>
        </p:nvSpPr>
        <p:spPr>
          <a:xfrm>
            <a:off x="0" y="1979613"/>
            <a:ext cx="6742113" cy="6624637"/>
          </a:xfrm>
        </p:spPr>
        <p:txBody>
          <a:bodyPr/>
          <a:lstStyle/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1. Конфиденциальность.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2. Отказ от обвинений кого- либо из взрослых в допущении случаев буллинга.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3. Категорический запрет на любое насилие в группе («Скажи насилию нет!»).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4.Смещение акцента для обидчиков с наказания на их реабилитацию  (за исключением опасности для других и нарушителей закона).</a:t>
            </a:r>
          </a:p>
          <a:p>
            <a:pPr algn="just"/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Примечание.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Каждый раз,  говоря о процессе буллинга,  нужно помнить,  что обычно речь не идёт о единственных детях,  пострадавших от насилия.  Они могут очень быстро перевестись родителями в другие коллективы,  и для них этот процесс будет прерван.  Но буллинг -  это система,  это своеобразная социально- психологическая  «зараза»  в детском сообществе. И на место ушедшей жертвы обязательно, рано или поздно, станет другая. И это будет происходить столько времени,  сколько не будут предприниматься реальные меры в отношении буллинга взрослыми.  </a:t>
            </a:r>
          </a:p>
          <a:p>
            <a:pPr algn="just"/>
            <a:endParaRPr lang="ru-RU" b="1" u="sng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684213"/>
            <a:ext cx="6172200" cy="86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•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Принципы работы с проблемой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8913" y="1619250"/>
            <a:ext cx="6480175" cy="7273925"/>
          </a:xfrm>
        </p:spPr>
        <p:txBody>
          <a:bodyPr rtlCol="0">
            <a:normAutofit fontScale="40000" lnSpcReduction="20000"/>
          </a:bodyPr>
          <a:lstStyle/>
          <a:p>
            <a:pPr marL="274320" indent="-274320" algn="just">
              <a:spcAft>
                <a:spcPts val="0"/>
              </a:spcAft>
              <a:defRPr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дети начинают дразнить после 3 лет, но осознанно обзывают к 5-6 годам. Причины — не только подражание взрослым, но и привлечение к себе внимания или самоутверждение, проявление бунта. Дети таким образом могут выплёскивать агрессию, могут обзываться из зависти, из-за неприязни, для самозащиты и т.д. </a:t>
            </a: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spcAft>
                <a:spcPts val="0"/>
              </a:spcAft>
              <a:defRPr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дети испытывают таким образом на прочность новичков в детском коллективе. Им важно, чтобы при этом были зрители, которые потом всем об этом расскажут.</a:t>
            </a:r>
          </a:p>
          <a:p>
            <a:pPr marL="274320" indent="-274320" algn="just">
              <a:spcAft>
                <a:spcPts val="0"/>
              </a:spcAft>
              <a:defRPr/>
            </a:pP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spcAft>
                <a:spcPts val="0"/>
              </a:spcAft>
              <a:defRPr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Воспитателям.</a:t>
            </a:r>
          </a:p>
          <a:p>
            <a:pPr marL="274320" indent="-274320" algn="just">
              <a:spcAft>
                <a:spcPts val="0"/>
              </a:spcAft>
              <a:defRPr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исправить ситуацию в коллективе?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Поиграть с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детьми в игру «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Обзывалки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— «обзываем» друг друга по кругу, например, овощами: «Ты, Маша, редиска!», «А ты, Петя,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капустка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 Дети хохочут, негативная энергия переводится в позитивное русло.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сказать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другу комплименты: «Ты, Оля, роза!» и т.д. Эта игра помогает снять вербальную детскую агрессию, выплеснуть гнев в приемлемой форме.</a:t>
            </a:r>
          </a:p>
          <a:p>
            <a:pPr marL="274320" indent="-274320" algn="just">
              <a:spcAft>
                <a:spcPts val="0"/>
              </a:spcAft>
              <a:defRPr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Родителям. </a:t>
            </a:r>
          </a:p>
          <a:p>
            <a:pPr marL="274320" indent="-274320" algn="just">
              <a:spcAft>
                <a:spcPts val="0"/>
              </a:spcAft>
              <a:defRPr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ребёнок не стал вербальным агрессором, важно дома следить за собой, за своей речью, помнить о том, что дети — наше зеркало. Часто взрослые не замечают, как проявляют нетерпимость к особенностям других людей, используют в своей речи бранные слова. Им может казаться, что ребёнок не слышит или ещё не понимает, о чём идёт речь, а между тем тот всё схватывает на лету и затем демонстрирует в детском коллективе. Учите ребёнка быть терпеливым к особенностям других людей, читайте сказки, там много народной мудрости. Особенно полезны терапевтические сказки.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50850"/>
            <a:ext cx="6172200" cy="808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обзывания. Преодоление проблемы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772</TotalTime>
  <Words>1318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Candara</vt:lpstr>
      <vt:lpstr>Arial</vt:lpstr>
      <vt:lpstr>Symbol</vt:lpstr>
      <vt:lpstr>Calibri</vt:lpstr>
      <vt:lpstr>Times New Roman</vt:lpstr>
      <vt:lpstr>Helvetica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Слайд 1</vt:lpstr>
      <vt:lpstr>Термины. Что считается буллингом?</vt:lpstr>
      <vt:lpstr>Условия возникновения буллинга предполагают: </vt:lpstr>
      <vt:lpstr>Психологический портрет жертвы травли: </vt:lpstr>
      <vt:lpstr>Поведение ребенка, совершающего буллинг:</vt:lpstr>
      <vt:lpstr>Мотивы агрессора: </vt:lpstr>
      <vt:lpstr>Условия закрепления буллинга:</vt:lpstr>
      <vt:lpstr>•  Принципы работы с проблемой буллинга: </vt:lpstr>
      <vt:lpstr>Причины обзывания. Преодоление проблемы</vt:lpstr>
      <vt:lpstr>Физическая агрессия. Преодоление проблемы</vt:lpstr>
      <vt:lpstr>Изгой в группе. Преодоление проблемы.</vt:lpstr>
      <vt:lpstr>Телесные приставания. Преодоление проблемы.</vt:lpstr>
      <vt:lpstr>Игры и упражнения для профилактики буллинга в дошкольной среде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42</cp:revision>
  <dcterms:created xsi:type="dcterms:W3CDTF">2019-01-22T07:40:12Z</dcterms:created>
  <dcterms:modified xsi:type="dcterms:W3CDTF">2020-10-29T05:33:09Z</dcterms:modified>
</cp:coreProperties>
</file>