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1" r:id="rId4"/>
    <p:sldId id="262" r:id="rId5"/>
    <p:sldId id="263" r:id="rId6"/>
    <p:sldId id="264" r:id="rId7"/>
    <p:sldId id="265" r:id="rId8"/>
    <p:sldId id="266" r:id="rId9"/>
    <p:sldId id="267"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0B96AF9-35F3-4E26-B1F0-DD4F4B3BF3F8}" type="datetimeFigureOut">
              <a:rPr lang="ru-RU" smtClean="0"/>
              <a:t>28.10.2020</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2BAAB28-8091-4A0B-9962-CFD79AAF823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B96AF9-35F3-4E26-B1F0-DD4F4B3BF3F8}" type="datetimeFigureOut">
              <a:rPr lang="ru-RU" smtClean="0"/>
              <a:t>28.10.2020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BAAB28-8091-4A0B-9962-CFD79AAF823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B96AF9-35F3-4E26-B1F0-DD4F4B3BF3F8}" type="datetimeFigureOut">
              <a:rPr lang="ru-RU" smtClean="0"/>
              <a:t>28.10.2020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BAAB28-8091-4A0B-9962-CFD79AAF823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B96AF9-35F3-4E26-B1F0-DD4F4B3BF3F8}" type="datetimeFigureOut">
              <a:rPr lang="ru-RU" smtClean="0"/>
              <a:t>28.10.2020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BAAB28-8091-4A0B-9962-CFD79AAF823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B96AF9-35F3-4E26-B1F0-DD4F4B3BF3F8}" type="datetimeFigureOut">
              <a:rPr lang="ru-RU" smtClean="0"/>
              <a:t>28.10.2020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BAAB28-8091-4A0B-9962-CFD79AAF823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0B96AF9-35F3-4E26-B1F0-DD4F4B3BF3F8}" type="datetimeFigureOut">
              <a:rPr lang="ru-RU" smtClean="0"/>
              <a:t>28.10.2020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BAAB28-8091-4A0B-9962-CFD79AAF8234}"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0B96AF9-35F3-4E26-B1F0-DD4F4B3BF3F8}" type="datetimeFigureOut">
              <a:rPr lang="ru-RU" smtClean="0"/>
              <a:t>28.10.2020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2BAAB28-8091-4A0B-9962-CFD79AAF8234}"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0B96AF9-35F3-4E26-B1F0-DD4F4B3BF3F8}" type="datetimeFigureOut">
              <a:rPr lang="ru-RU" smtClean="0"/>
              <a:t>28.10.2020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2BAAB28-8091-4A0B-9962-CFD79AAF823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96AF9-35F3-4E26-B1F0-DD4F4B3BF3F8}" type="datetimeFigureOut">
              <a:rPr lang="ru-RU" smtClean="0"/>
              <a:t>28.10.2020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BAAB28-8091-4A0B-9962-CFD79AAF823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30B96AF9-35F3-4E26-B1F0-DD4F4B3BF3F8}" type="datetimeFigureOut">
              <a:rPr lang="ru-RU" smtClean="0"/>
              <a:t>28.10.2020</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32BAAB28-8091-4A0B-9962-CFD79AAF823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30B96AF9-35F3-4E26-B1F0-DD4F4B3BF3F8}" type="datetimeFigureOut">
              <a:rPr lang="ru-RU" smtClean="0"/>
              <a:t>28.10.2020</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32BAAB28-8091-4A0B-9962-CFD79AAF823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0B96AF9-35F3-4E26-B1F0-DD4F4B3BF3F8}" type="datetimeFigureOut">
              <a:rPr lang="ru-RU" smtClean="0"/>
              <a:t>28.10.2020</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2BAAB28-8091-4A0B-9962-CFD79AAF823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412776"/>
            <a:ext cx="7200800" cy="4104456"/>
          </a:xfrm>
        </p:spPr>
        <p:txBody>
          <a:bodyPr>
            <a:noAutofit/>
          </a:bodyPr>
          <a:lstStyle/>
          <a:p>
            <a:r>
              <a:rPr lang="ru-RU" sz="6800" b="1" dirty="0" smtClean="0">
                <a:solidFill>
                  <a:schemeClr val="tx2">
                    <a:lumMod val="50000"/>
                  </a:schemeClr>
                </a:solidFill>
              </a:rPr>
              <a:t>Буллинг в детском саду. Как распознать, пути выхода</a:t>
            </a:r>
            <a:endParaRPr lang="ru-RU" sz="6800" b="1" dirty="0">
              <a:solidFill>
                <a:schemeClr val="tx2">
                  <a:lumMod val="50000"/>
                </a:schemeClr>
              </a:solidFill>
            </a:endParaRPr>
          </a:p>
        </p:txBody>
      </p:sp>
    </p:spTree>
    <p:extLst>
      <p:ext uri="{BB962C8B-B14F-4D97-AF65-F5344CB8AC3E}">
        <p14:creationId xmlns:p14="http://schemas.microsoft.com/office/powerpoint/2010/main" val="2725472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131698"/>
          </a:xfrm>
        </p:spPr>
        <p:txBody>
          <a:bodyPr>
            <a:normAutofit/>
          </a:bodyPr>
          <a:lstStyle/>
          <a:p>
            <a:r>
              <a:rPr lang="ru-RU" sz="9600" dirty="0" smtClean="0">
                <a:solidFill>
                  <a:schemeClr val="tx2">
                    <a:lumMod val="50000"/>
                  </a:schemeClr>
                </a:solidFill>
              </a:rPr>
              <a:t>Спасибо за внимание!</a:t>
            </a:r>
            <a:endParaRPr lang="ru-RU" sz="9600" dirty="0">
              <a:solidFill>
                <a:schemeClr val="tx2">
                  <a:lumMod val="50000"/>
                </a:schemeClr>
              </a:solidFill>
            </a:endParaRPr>
          </a:p>
        </p:txBody>
      </p:sp>
    </p:spTree>
    <p:extLst>
      <p:ext uri="{BB962C8B-B14F-4D97-AF65-F5344CB8AC3E}">
        <p14:creationId xmlns:p14="http://schemas.microsoft.com/office/powerpoint/2010/main" val="257276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980728"/>
            <a:ext cx="5400600" cy="4536504"/>
          </a:xfrm>
        </p:spPr>
        <p:txBody>
          <a:bodyPr>
            <a:normAutofit fontScale="90000"/>
          </a:bodyPr>
          <a:lstStyle/>
          <a:p>
            <a:r>
              <a:rPr lang="ru-RU" sz="2700" b="1" dirty="0" smtClean="0">
                <a:solidFill>
                  <a:schemeClr val="tx2">
                    <a:lumMod val="50000"/>
                  </a:schemeClr>
                </a:solidFill>
              </a:rPr>
              <a:t/>
            </a:r>
            <a:br>
              <a:rPr lang="ru-RU" sz="2700" b="1" dirty="0" smtClean="0">
                <a:solidFill>
                  <a:schemeClr val="tx2">
                    <a:lumMod val="50000"/>
                  </a:schemeClr>
                </a:solidFill>
              </a:rPr>
            </a:br>
            <a:r>
              <a:rPr lang="ru-RU" sz="2700" b="1" dirty="0" smtClean="0">
                <a:solidFill>
                  <a:schemeClr val="tx2">
                    <a:lumMod val="50000"/>
                  </a:schemeClr>
                </a:solidFill>
              </a:rPr>
              <a:t/>
            </a:r>
            <a:br>
              <a:rPr lang="ru-RU" sz="2700" b="1" dirty="0" smtClean="0">
                <a:solidFill>
                  <a:schemeClr val="tx2">
                    <a:lumMod val="50000"/>
                  </a:schemeClr>
                </a:solidFill>
              </a:rPr>
            </a:br>
            <a:r>
              <a:rPr lang="ru-RU" sz="2700" b="1" dirty="0">
                <a:solidFill>
                  <a:schemeClr val="tx2">
                    <a:lumMod val="50000"/>
                  </a:schemeClr>
                </a:solidFill>
              </a:rPr>
              <a:t/>
            </a:r>
            <a:br>
              <a:rPr lang="ru-RU" sz="2700" b="1" dirty="0">
                <a:solidFill>
                  <a:schemeClr val="tx2">
                    <a:lumMod val="50000"/>
                  </a:schemeClr>
                </a:solidFill>
              </a:rPr>
            </a:br>
            <a:r>
              <a:rPr lang="ru-RU" sz="2400" b="1" dirty="0" smtClean="0">
                <a:solidFill>
                  <a:schemeClr val="tx2">
                    <a:lumMod val="50000"/>
                  </a:schemeClr>
                </a:solidFill>
              </a:rPr>
              <a:t>Буллинг</a:t>
            </a:r>
            <a:r>
              <a:rPr lang="ru-RU" sz="2400" b="1" dirty="0">
                <a:solidFill>
                  <a:schemeClr val="tx2">
                    <a:lumMod val="50000"/>
                  </a:schemeClr>
                </a:solidFill>
              </a:rPr>
              <a:t> </a:t>
            </a:r>
            <a:r>
              <a:rPr lang="ru-RU" sz="2400" dirty="0">
                <a:solidFill>
                  <a:schemeClr val="tx2">
                    <a:lumMod val="50000"/>
                  </a:schemeClr>
                </a:solidFill>
              </a:rPr>
              <a:t>(</a:t>
            </a:r>
            <a:r>
              <a:rPr lang="ru-RU" sz="2400" dirty="0" err="1">
                <a:solidFill>
                  <a:schemeClr val="tx2">
                    <a:lumMod val="50000"/>
                  </a:schemeClr>
                </a:solidFill>
              </a:rPr>
              <a:t>bullying</a:t>
            </a:r>
            <a:r>
              <a:rPr lang="ru-RU" sz="2400" dirty="0">
                <a:solidFill>
                  <a:schemeClr val="tx2">
                    <a:lumMod val="50000"/>
                  </a:schemeClr>
                </a:solidFill>
              </a:rPr>
              <a:t>, от </a:t>
            </a:r>
            <a:r>
              <a:rPr lang="ru-RU" sz="2400" dirty="0" err="1">
                <a:solidFill>
                  <a:schemeClr val="tx2">
                    <a:lumMod val="50000"/>
                  </a:schemeClr>
                </a:solidFill>
              </a:rPr>
              <a:t>анг</a:t>
            </a:r>
            <a:r>
              <a:rPr lang="ru-RU" sz="2400" dirty="0">
                <a:solidFill>
                  <a:schemeClr val="tx2">
                    <a:lumMod val="50000"/>
                  </a:schemeClr>
                </a:solidFill>
              </a:rPr>
              <a:t>. </a:t>
            </a:r>
            <a:r>
              <a:rPr lang="ru-RU" sz="2400" dirty="0" err="1">
                <a:solidFill>
                  <a:schemeClr val="tx2">
                    <a:lumMod val="50000"/>
                  </a:schemeClr>
                </a:solidFill>
              </a:rPr>
              <a:t>bully</a:t>
            </a:r>
            <a:r>
              <a:rPr lang="ru-RU" sz="2400" dirty="0">
                <a:solidFill>
                  <a:schemeClr val="tx2">
                    <a:lumMod val="50000"/>
                  </a:schemeClr>
                </a:solidFill>
              </a:rPr>
              <a:t> — хулиган, задира, грубиян) – длительный целенаправленный процесс физического или психологического притеснения одного человека (или группы) другим человеком (или группой). Буллинг может быть ситуативным (спровоцирован определённой ситуацией и случается только раз) и систематическим (постоянные издевательства изо дня в день</a:t>
            </a:r>
            <a:r>
              <a:rPr lang="ru-RU" sz="2400" dirty="0" smtClean="0">
                <a:solidFill>
                  <a:schemeClr val="tx2">
                    <a:lumMod val="50000"/>
                  </a:schemeClr>
                </a:solidFill>
              </a:rPr>
              <a:t>).</a:t>
            </a:r>
            <a:br>
              <a:rPr lang="ru-RU" sz="2400" dirty="0" smtClean="0">
                <a:solidFill>
                  <a:schemeClr val="tx2">
                    <a:lumMod val="50000"/>
                  </a:schemeClr>
                </a:solidFill>
              </a:rPr>
            </a:br>
            <a:r>
              <a:rPr lang="ru-RU" sz="2400" dirty="0" smtClean="0">
                <a:solidFill>
                  <a:schemeClr val="tx2">
                    <a:lumMod val="50000"/>
                  </a:schemeClr>
                </a:solidFill>
              </a:rPr>
              <a:t/>
            </a:r>
            <a:br>
              <a:rPr lang="ru-RU" sz="2400" dirty="0" smtClean="0">
                <a:solidFill>
                  <a:schemeClr val="tx2">
                    <a:lumMod val="50000"/>
                  </a:schemeClr>
                </a:solidFill>
              </a:rPr>
            </a:br>
            <a:r>
              <a:rPr lang="ru-RU" sz="2400" b="1" i="1" dirty="0" smtClean="0">
                <a:solidFill>
                  <a:schemeClr val="tx2">
                    <a:lumMod val="50000"/>
                  </a:schemeClr>
                </a:solidFill>
              </a:rPr>
              <a:t>Буллинг многократное негативное психологическое воздействие на человека</a:t>
            </a:r>
            <a:r>
              <a:rPr lang="ru-RU" sz="2400" i="1" dirty="0" smtClean="0">
                <a:solidFill>
                  <a:schemeClr val="tx2">
                    <a:lumMod val="50000"/>
                  </a:schemeClr>
                </a:solidFill>
              </a:rPr>
              <a:t>.</a:t>
            </a:r>
            <a:r>
              <a:rPr lang="ru-RU" sz="2400" b="1" dirty="0">
                <a:solidFill>
                  <a:schemeClr val="tx2">
                    <a:lumMod val="50000"/>
                  </a:schemeClr>
                </a:solidFill>
              </a:rPr>
              <a:t/>
            </a:r>
            <a:br>
              <a:rPr lang="ru-RU" sz="2400" b="1" dirty="0">
                <a:solidFill>
                  <a:schemeClr val="tx2">
                    <a:lumMod val="50000"/>
                  </a:schemeClr>
                </a:solidFill>
              </a:rPr>
            </a:br>
            <a:endParaRPr lang="ru-RU" sz="2400" b="1" dirty="0">
              <a:solidFill>
                <a:schemeClr val="tx2">
                  <a:lumMod val="50000"/>
                </a:schemeClr>
              </a:solidFill>
            </a:endParaRPr>
          </a:p>
        </p:txBody>
      </p:sp>
      <p:sp>
        <p:nvSpPr>
          <p:cNvPr id="5" name="Заголовок 1"/>
          <p:cNvSpPr txBox="1">
            <a:spLocks/>
          </p:cNvSpPr>
          <p:nvPr/>
        </p:nvSpPr>
        <p:spPr>
          <a:xfrm>
            <a:off x="1115616" y="4581128"/>
            <a:ext cx="6965245"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dirty="0">
              <a:solidFill>
                <a:schemeClr val="tx2">
                  <a:lumMod val="50000"/>
                </a:schemeClr>
              </a:solidFill>
            </a:endParaRPr>
          </a:p>
        </p:txBody>
      </p:sp>
      <p:sp>
        <p:nvSpPr>
          <p:cNvPr id="6" name="Заголовок 1"/>
          <p:cNvSpPr txBox="1">
            <a:spLocks/>
          </p:cNvSpPr>
          <p:nvPr/>
        </p:nvSpPr>
        <p:spPr>
          <a:xfrm>
            <a:off x="1115615" y="4581127"/>
            <a:ext cx="6965245"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dirty="0">
              <a:solidFill>
                <a:schemeClr val="tx2">
                  <a:lumMod val="50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08" y="1772816"/>
            <a:ext cx="2303040" cy="23762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7537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628800"/>
            <a:ext cx="6965245" cy="3456384"/>
          </a:xfrm>
        </p:spPr>
        <p:txBody>
          <a:bodyPr>
            <a:noAutofit/>
          </a:bodyPr>
          <a:lstStyle/>
          <a:p>
            <a:r>
              <a:rPr lang="ru-RU" sz="2400" dirty="0">
                <a:solidFill>
                  <a:schemeClr val="tx2">
                    <a:lumMod val="50000"/>
                  </a:schemeClr>
                </a:solidFill>
              </a:rPr>
              <a:t>Проблеме жестокого обращения в детской среде уделяется самое пристальное внимание. Проявления насилия в детском саду отличается от насилия в школе. В начальной школе это группа детей, в дошкольном учреждении отдельные дети. Очень редко группа детей, еще реже, когда вовлекается весь детский сад. В детском саду при насилии нет предварительной стадии обдумывания. Дошкольники не осознают до конца своих действий. Отсутствует понимание последствий и чувства вины. Оправданием насилия является незначительный проступок. Агрессивное поведение детей расходится с их словами</a:t>
            </a:r>
            <a:r>
              <a:rPr lang="ru-RU" sz="2400" dirty="0" smtClean="0">
                <a:solidFill>
                  <a:schemeClr val="tx2">
                    <a:lumMod val="50000"/>
                  </a:schemeClr>
                </a:solidFill>
              </a:rPr>
              <a:t>.</a:t>
            </a:r>
            <a:endParaRPr lang="ru-RU" sz="2400" dirty="0"/>
          </a:p>
        </p:txBody>
      </p:sp>
    </p:spTree>
    <p:extLst>
      <p:ext uri="{BB962C8B-B14F-4D97-AF65-F5344CB8AC3E}">
        <p14:creationId xmlns:p14="http://schemas.microsoft.com/office/powerpoint/2010/main" val="3609136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340768"/>
            <a:ext cx="7776864" cy="4010797"/>
          </a:xfrm>
        </p:spPr>
        <p:txBody>
          <a:bodyPr>
            <a:noAutofit/>
          </a:bodyPr>
          <a:lstStyle/>
          <a:p>
            <a:r>
              <a:rPr lang="ru-RU" sz="2200" b="1" i="1" dirty="0">
                <a:solidFill>
                  <a:schemeClr val="tx2">
                    <a:lumMod val="50000"/>
                  </a:schemeClr>
                </a:solidFill>
              </a:rPr>
              <a:t/>
            </a:r>
            <a:br>
              <a:rPr lang="ru-RU" sz="2200" b="1" i="1" dirty="0">
                <a:solidFill>
                  <a:schemeClr val="tx2">
                    <a:lumMod val="50000"/>
                  </a:schemeClr>
                </a:solidFill>
              </a:rPr>
            </a:br>
            <a:r>
              <a:rPr lang="ru-RU" sz="2200" b="1" i="1" dirty="0" smtClean="0">
                <a:solidFill>
                  <a:schemeClr val="tx2">
                    <a:lumMod val="50000"/>
                  </a:schemeClr>
                </a:solidFill>
              </a:rPr>
              <a:t>Как </a:t>
            </a:r>
            <a:r>
              <a:rPr lang="ru-RU" sz="2200" b="1" i="1" dirty="0">
                <a:solidFill>
                  <a:schemeClr val="tx2">
                    <a:lumMod val="50000"/>
                  </a:schemeClr>
                </a:solidFill>
              </a:rPr>
              <a:t>дети выбирают жертву для травли?</a:t>
            </a:r>
            <a:br>
              <a:rPr lang="ru-RU" sz="2200" b="1" i="1" dirty="0">
                <a:solidFill>
                  <a:schemeClr val="tx2">
                    <a:lumMod val="50000"/>
                  </a:schemeClr>
                </a:solidFill>
              </a:rPr>
            </a:br>
            <a:r>
              <a:rPr lang="ru-RU" sz="2200" dirty="0" smtClean="0">
                <a:solidFill>
                  <a:schemeClr val="tx2">
                    <a:lumMod val="50000"/>
                  </a:schemeClr>
                </a:solidFill>
              </a:rPr>
              <a:t>Стать </a:t>
            </a:r>
            <a:r>
              <a:rPr lang="ru-RU" sz="2200" dirty="0">
                <a:solidFill>
                  <a:schemeClr val="tx2">
                    <a:lumMod val="50000"/>
                  </a:schemeClr>
                </a:solidFill>
              </a:rPr>
              <a:t>целью травли очень легко – достаточно выделяться чем-либо среди сверстников. Это могут быть как внешние различия, так и поведенческие. Но стоит понимать: можно с детства носить очки или быть обладателем веснушек, но не давать себя в обиду. Дети подсознательно находят того, кто не способен за себя постоять и не окажет сопротивления</a:t>
            </a:r>
            <a:r>
              <a:rPr lang="ru-RU" sz="2200" dirty="0" smtClean="0">
                <a:solidFill>
                  <a:schemeClr val="tx2">
                    <a:lumMod val="50000"/>
                  </a:schemeClr>
                </a:solidFill>
              </a:rPr>
              <a:t>.</a:t>
            </a:r>
            <a:br>
              <a:rPr lang="ru-RU" sz="2200" dirty="0" smtClean="0">
                <a:solidFill>
                  <a:schemeClr val="tx2">
                    <a:lumMod val="50000"/>
                  </a:schemeClr>
                </a:solidFill>
              </a:rPr>
            </a:br>
            <a:r>
              <a:rPr lang="ru-RU" sz="2200" dirty="0">
                <a:solidFill>
                  <a:schemeClr val="tx2">
                    <a:lumMod val="50000"/>
                  </a:schemeClr>
                </a:solidFill>
              </a:rPr>
              <a:t/>
            </a:r>
            <a:br>
              <a:rPr lang="ru-RU" sz="2200" dirty="0">
                <a:solidFill>
                  <a:schemeClr val="tx2">
                    <a:lumMod val="50000"/>
                  </a:schemeClr>
                </a:solidFill>
              </a:rPr>
            </a:br>
            <a:r>
              <a:rPr lang="ru-RU" sz="2000" b="1" i="1" dirty="0">
                <a:solidFill>
                  <a:schemeClr val="tx2">
                    <a:lumMod val="50000"/>
                  </a:schemeClr>
                </a:solidFill>
              </a:rPr>
              <a:t>Основные черты ребёнка, которого легко угнетать:</a:t>
            </a:r>
            <a:br>
              <a:rPr lang="ru-RU" sz="2000" b="1" i="1" dirty="0">
                <a:solidFill>
                  <a:schemeClr val="tx2">
                    <a:lumMod val="50000"/>
                  </a:schemeClr>
                </a:solidFill>
              </a:rPr>
            </a:br>
            <a:r>
              <a:rPr lang="ru-RU" sz="2000" b="1" i="1" dirty="0" smtClean="0">
                <a:solidFill>
                  <a:schemeClr val="tx2">
                    <a:lumMod val="50000"/>
                  </a:schemeClr>
                </a:solidFill>
              </a:rPr>
              <a:t> - </a:t>
            </a:r>
            <a:r>
              <a:rPr lang="ru-RU" sz="2000" dirty="0" smtClean="0">
                <a:solidFill>
                  <a:schemeClr val="tx2">
                    <a:lumMod val="50000"/>
                  </a:schemeClr>
                </a:solidFill>
              </a:rPr>
              <a:t>Низкая </a:t>
            </a:r>
            <a:r>
              <a:rPr lang="ru-RU" sz="2000" dirty="0">
                <a:solidFill>
                  <a:schemeClr val="tx2">
                    <a:lumMod val="50000"/>
                  </a:schemeClr>
                </a:solidFill>
              </a:rPr>
              <a:t>самооценка</a:t>
            </a:r>
            <a:br>
              <a:rPr lang="ru-RU" sz="2000" dirty="0">
                <a:solidFill>
                  <a:schemeClr val="tx2">
                    <a:lumMod val="50000"/>
                  </a:schemeClr>
                </a:solidFill>
              </a:rPr>
            </a:br>
            <a:r>
              <a:rPr lang="ru-RU" sz="2000" dirty="0" smtClean="0">
                <a:solidFill>
                  <a:schemeClr val="tx2">
                    <a:lumMod val="50000"/>
                  </a:schemeClr>
                </a:solidFill>
              </a:rPr>
              <a:t> - Застенчивость</a:t>
            </a:r>
            <a:r>
              <a:rPr lang="ru-RU" sz="2000" dirty="0">
                <a:solidFill>
                  <a:schemeClr val="tx2">
                    <a:lumMod val="50000"/>
                  </a:schemeClr>
                </a:solidFill>
              </a:rPr>
              <a:t>, пугливость</a:t>
            </a:r>
            <a:br>
              <a:rPr lang="ru-RU" sz="2000" dirty="0">
                <a:solidFill>
                  <a:schemeClr val="tx2">
                    <a:lumMod val="50000"/>
                  </a:schemeClr>
                </a:solidFill>
              </a:rPr>
            </a:br>
            <a:r>
              <a:rPr lang="ru-RU" sz="2000" dirty="0" smtClean="0">
                <a:solidFill>
                  <a:schemeClr val="tx2">
                    <a:lumMod val="50000"/>
                  </a:schemeClr>
                </a:solidFill>
              </a:rPr>
              <a:t> - Мрачность</a:t>
            </a:r>
            <a:r>
              <a:rPr lang="ru-RU" sz="2000" dirty="0">
                <a:solidFill>
                  <a:schemeClr val="tx2">
                    <a:lumMod val="50000"/>
                  </a:schemeClr>
                </a:solidFill>
              </a:rPr>
              <a:t>, апатичность, незаинтересованность в том, что происходит вокруг</a:t>
            </a:r>
            <a:br>
              <a:rPr lang="ru-RU" sz="2000" dirty="0">
                <a:solidFill>
                  <a:schemeClr val="tx2">
                    <a:lumMod val="50000"/>
                  </a:schemeClr>
                </a:solidFill>
              </a:rPr>
            </a:br>
            <a:r>
              <a:rPr lang="ru-RU" sz="2000" dirty="0" smtClean="0">
                <a:solidFill>
                  <a:schemeClr val="tx2">
                    <a:lumMod val="50000"/>
                  </a:schemeClr>
                </a:solidFill>
              </a:rPr>
              <a:t> - Отсутствие </a:t>
            </a:r>
            <a:r>
              <a:rPr lang="ru-RU" sz="2000" dirty="0">
                <a:solidFill>
                  <a:schemeClr val="tx2">
                    <a:lumMod val="50000"/>
                  </a:schemeClr>
                </a:solidFill>
              </a:rPr>
              <a:t>хотя бы одного близкого друга среди сверстников</a:t>
            </a:r>
            <a:br>
              <a:rPr lang="ru-RU" sz="2000" dirty="0">
                <a:solidFill>
                  <a:schemeClr val="tx2">
                    <a:lumMod val="50000"/>
                  </a:schemeClr>
                </a:solidFill>
              </a:rPr>
            </a:br>
            <a:r>
              <a:rPr lang="ru-RU" sz="2000" dirty="0" smtClean="0">
                <a:solidFill>
                  <a:schemeClr val="tx2">
                    <a:lumMod val="50000"/>
                  </a:schemeClr>
                </a:solidFill>
              </a:rPr>
              <a:t> - Смиренное </a:t>
            </a:r>
            <a:r>
              <a:rPr lang="ru-RU" sz="2000" dirty="0">
                <a:solidFill>
                  <a:schemeClr val="tx2">
                    <a:lumMod val="50000"/>
                  </a:schemeClr>
                </a:solidFill>
              </a:rPr>
              <a:t>принятие всего происходящего (в 90% случаев жертва </a:t>
            </a:r>
            <a:r>
              <a:rPr lang="ru-RU" sz="2000" dirty="0" err="1">
                <a:solidFill>
                  <a:schemeClr val="tx2">
                    <a:lumMod val="50000"/>
                  </a:schemeClr>
                </a:solidFill>
              </a:rPr>
              <a:t>буллинга</a:t>
            </a:r>
            <a:r>
              <a:rPr lang="ru-RU" sz="2000" dirty="0">
                <a:solidFill>
                  <a:schemeClr val="tx2">
                    <a:lumMod val="50000"/>
                  </a:schemeClr>
                </a:solidFill>
              </a:rPr>
              <a:t> никому не расскажет о том, что происходит</a:t>
            </a:r>
            <a:r>
              <a:rPr lang="ru-RU" sz="2000" dirty="0" smtClean="0">
                <a:solidFill>
                  <a:schemeClr val="tx2">
                    <a:lumMod val="50000"/>
                  </a:schemeClr>
                </a:solidFill>
              </a:rPr>
              <a:t>)</a:t>
            </a:r>
            <a:r>
              <a:rPr lang="ru-RU" sz="2200" dirty="0" smtClean="0"/>
              <a:t/>
            </a:r>
            <a:br>
              <a:rPr lang="ru-RU" sz="2200" dirty="0" smtClean="0"/>
            </a:br>
            <a:endParaRPr lang="ru-RU" sz="2200" dirty="0"/>
          </a:p>
        </p:txBody>
      </p:sp>
    </p:spTree>
    <p:extLst>
      <p:ext uri="{BB962C8B-B14F-4D97-AF65-F5344CB8AC3E}">
        <p14:creationId xmlns:p14="http://schemas.microsoft.com/office/powerpoint/2010/main" val="3238570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852936"/>
            <a:ext cx="7488832" cy="1202485"/>
          </a:xfrm>
        </p:spPr>
        <p:txBody>
          <a:bodyPr>
            <a:normAutofit fontScale="90000"/>
          </a:bodyPr>
          <a:lstStyle/>
          <a:p>
            <a:r>
              <a:rPr lang="ru-RU" sz="2800" dirty="0" smtClean="0">
                <a:solidFill>
                  <a:schemeClr val="tx2">
                    <a:lumMod val="50000"/>
                  </a:schemeClr>
                </a:solidFill>
              </a:rPr>
              <a:t/>
            </a:r>
            <a:br>
              <a:rPr lang="ru-RU" sz="2800" dirty="0" smtClean="0">
                <a:solidFill>
                  <a:schemeClr val="tx2">
                    <a:lumMod val="50000"/>
                  </a:schemeClr>
                </a:solidFill>
              </a:rPr>
            </a:br>
            <a:r>
              <a:rPr lang="ru-RU" sz="2800" dirty="0" smtClean="0">
                <a:solidFill>
                  <a:schemeClr val="tx2">
                    <a:lumMod val="50000"/>
                  </a:schemeClr>
                </a:solidFill>
              </a:rPr>
              <a:t>Конечно</a:t>
            </a:r>
            <a:r>
              <a:rPr lang="ru-RU" sz="2800" dirty="0">
                <a:solidFill>
                  <a:schemeClr val="tx2">
                    <a:lumMod val="50000"/>
                  </a:schemeClr>
                </a:solidFill>
              </a:rPr>
              <a:t>, это не значит, что ребёнок напрашивается сам, </a:t>
            </a:r>
            <a:r>
              <a:rPr lang="ru-RU" sz="2800" u="sng" dirty="0">
                <a:solidFill>
                  <a:schemeClr val="tx2">
                    <a:lumMod val="50000"/>
                  </a:schemeClr>
                </a:solidFill>
              </a:rPr>
              <a:t>ни в коем случае! </a:t>
            </a:r>
            <a:r>
              <a:rPr lang="ru-RU" sz="2800" u="sng" dirty="0" smtClean="0">
                <a:solidFill>
                  <a:schemeClr val="tx2">
                    <a:lumMod val="50000"/>
                  </a:schemeClr>
                </a:solidFill>
              </a:rPr>
              <a:t/>
            </a:r>
            <a:br>
              <a:rPr lang="ru-RU" sz="2800" u="sng" dirty="0" smtClean="0">
                <a:solidFill>
                  <a:schemeClr val="tx2">
                    <a:lumMod val="50000"/>
                  </a:schemeClr>
                </a:solidFill>
              </a:rPr>
            </a:br>
            <a:r>
              <a:rPr lang="ru-RU" sz="2800" dirty="0" smtClean="0">
                <a:solidFill>
                  <a:schemeClr val="tx2">
                    <a:lumMod val="50000"/>
                  </a:schemeClr>
                </a:solidFill>
              </a:rPr>
              <a:t>Но </a:t>
            </a:r>
            <a:r>
              <a:rPr lang="ru-RU" sz="2800" dirty="0">
                <a:solidFill>
                  <a:schemeClr val="tx2">
                    <a:lumMod val="50000"/>
                  </a:schemeClr>
                </a:solidFill>
              </a:rPr>
              <a:t>его </a:t>
            </a:r>
            <a:r>
              <a:rPr lang="ru-RU" sz="2800" i="1" dirty="0">
                <a:solidFill>
                  <a:schemeClr val="tx2">
                    <a:lumMod val="50000"/>
                  </a:schemeClr>
                </a:solidFill>
              </a:rPr>
              <a:t>поведение настолько откровенно разнится с поведением сверстников, что подчас вызывает раздражение и непонимание даже у педагогов:</a:t>
            </a:r>
            <a:br>
              <a:rPr lang="ru-RU" sz="2800" i="1" dirty="0">
                <a:solidFill>
                  <a:schemeClr val="tx2">
                    <a:lumMod val="50000"/>
                  </a:schemeClr>
                </a:solidFill>
              </a:rPr>
            </a:br>
            <a:r>
              <a:rPr lang="ru-RU" sz="2800" i="1" dirty="0" smtClean="0">
                <a:solidFill>
                  <a:schemeClr val="tx2">
                    <a:lumMod val="50000"/>
                  </a:schemeClr>
                </a:solidFill>
              </a:rPr>
              <a:t> - </a:t>
            </a:r>
            <a:r>
              <a:rPr lang="ru-RU" sz="2800" dirty="0" smtClean="0">
                <a:solidFill>
                  <a:schemeClr val="tx2">
                    <a:lumMod val="50000"/>
                  </a:schemeClr>
                </a:solidFill>
              </a:rPr>
              <a:t>Дети</a:t>
            </a:r>
            <a:r>
              <a:rPr lang="ru-RU" sz="2800" dirty="0">
                <a:solidFill>
                  <a:schemeClr val="tx2">
                    <a:lumMod val="50000"/>
                  </a:schemeClr>
                </a:solidFill>
              </a:rPr>
              <a:t>, которые плохо поддаются обучению и сильно отстают от </a:t>
            </a:r>
            <a:r>
              <a:rPr lang="ru-RU" sz="2800" dirty="0" smtClean="0">
                <a:solidFill>
                  <a:schemeClr val="tx2">
                    <a:lumMod val="50000"/>
                  </a:schemeClr>
                </a:solidFill>
              </a:rPr>
              <a:t>остальных;</a:t>
            </a:r>
            <a:r>
              <a:rPr lang="ru-RU" sz="2800" dirty="0">
                <a:solidFill>
                  <a:schemeClr val="tx2">
                    <a:lumMod val="50000"/>
                  </a:schemeClr>
                </a:solidFill>
              </a:rPr>
              <a:t/>
            </a:r>
            <a:br>
              <a:rPr lang="ru-RU" sz="2800" dirty="0">
                <a:solidFill>
                  <a:schemeClr val="tx2">
                    <a:lumMod val="50000"/>
                  </a:schemeClr>
                </a:solidFill>
              </a:rPr>
            </a:br>
            <a:r>
              <a:rPr lang="ru-RU" sz="2800" dirty="0" smtClean="0">
                <a:solidFill>
                  <a:schemeClr val="tx2">
                    <a:lumMod val="50000"/>
                  </a:schemeClr>
                </a:solidFill>
              </a:rPr>
              <a:t> - Подлизы </a:t>
            </a:r>
            <a:r>
              <a:rPr lang="ru-RU" sz="2800" dirty="0">
                <a:solidFill>
                  <a:schemeClr val="tx2">
                    <a:lumMod val="50000"/>
                  </a:schemeClr>
                </a:solidFill>
              </a:rPr>
              <a:t>и </a:t>
            </a:r>
            <a:r>
              <a:rPr lang="ru-RU" sz="2800" dirty="0" smtClean="0">
                <a:solidFill>
                  <a:schemeClr val="tx2">
                    <a:lumMod val="50000"/>
                  </a:schemeClr>
                </a:solidFill>
              </a:rPr>
              <a:t>ябеды;</a:t>
            </a:r>
            <a:r>
              <a:rPr lang="ru-RU" sz="2800" dirty="0">
                <a:solidFill>
                  <a:schemeClr val="tx2">
                    <a:lumMod val="50000"/>
                  </a:schemeClr>
                </a:solidFill>
              </a:rPr>
              <a:t/>
            </a:r>
            <a:br>
              <a:rPr lang="ru-RU" sz="2800" dirty="0">
                <a:solidFill>
                  <a:schemeClr val="tx2">
                    <a:lumMod val="50000"/>
                  </a:schemeClr>
                </a:solidFill>
              </a:rPr>
            </a:br>
            <a:r>
              <a:rPr lang="ru-RU" sz="2800" dirty="0" smtClean="0">
                <a:solidFill>
                  <a:schemeClr val="tx2">
                    <a:lumMod val="50000"/>
                  </a:schemeClr>
                </a:solidFill>
              </a:rPr>
              <a:t> - Сильно </a:t>
            </a:r>
            <a:r>
              <a:rPr lang="ru-RU" sz="2800" dirty="0">
                <a:solidFill>
                  <a:schemeClr val="tx2">
                    <a:lumMod val="50000"/>
                  </a:schemeClr>
                </a:solidFill>
              </a:rPr>
              <a:t>зависимые от родителей и </a:t>
            </a:r>
            <a:r>
              <a:rPr lang="ru-RU" sz="2800" dirty="0" smtClean="0">
                <a:solidFill>
                  <a:schemeClr val="tx2">
                    <a:lumMod val="50000"/>
                  </a:schemeClr>
                </a:solidFill>
              </a:rPr>
              <a:t>гиперопекаемые;</a:t>
            </a:r>
            <a:r>
              <a:rPr lang="ru-RU" sz="2800" dirty="0">
                <a:solidFill>
                  <a:schemeClr val="tx2">
                    <a:lumMod val="50000"/>
                  </a:schemeClr>
                </a:solidFill>
              </a:rPr>
              <a:t/>
            </a:r>
            <a:br>
              <a:rPr lang="ru-RU" sz="2800" dirty="0">
                <a:solidFill>
                  <a:schemeClr val="tx2">
                    <a:lumMod val="50000"/>
                  </a:schemeClr>
                </a:solidFill>
              </a:rPr>
            </a:br>
            <a:r>
              <a:rPr lang="ru-RU" sz="2800" dirty="0" smtClean="0">
                <a:solidFill>
                  <a:schemeClr val="tx2">
                    <a:lumMod val="50000"/>
                  </a:schemeClr>
                </a:solidFill>
              </a:rPr>
              <a:t> - Очень </a:t>
            </a:r>
            <a:r>
              <a:rPr lang="ru-RU" sz="2800" dirty="0">
                <a:solidFill>
                  <a:schemeClr val="tx2">
                    <a:lumMod val="50000"/>
                  </a:schemeClr>
                </a:solidFill>
              </a:rPr>
              <a:t>болезненные дети (из-за того, что редко появляются в компании, остальные дети от них отвыкают</a:t>
            </a:r>
            <a:r>
              <a:rPr lang="ru-RU" sz="2800" dirty="0" smtClean="0">
                <a:solidFill>
                  <a:schemeClr val="tx2">
                    <a:lumMod val="50000"/>
                  </a:schemeClr>
                </a:solidFill>
              </a:rPr>
              <a:t>).</a:t>
            </a:r>
            <a:r>
              <a:rPr lang="ru-RU" dirty="0"/>
              <a:t/>
            </a:r>
            <a:br>
              <a:rPr lang="ru-RU" dirty="0"/>
            </a:br>
            <a:endParaRPr lang="ru-RU" dirty="0"/>
          </a:p>
        </p:txBody>
      </p:sp>
    </p:spTree>
    <p:extLst>
      <p:ext uri="{BB962C8B-B14F-4D97-AF65-F5344CB8AC3E}">
        <p14:creationId xmlns:p14="http://schemas.microsoft.com/office/powerpoint/2010/main" val="169494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31658901"/>
              </p:ext>
            </p:extLst>
          </p:nvPr>
        </p:nvGraphicFramePr>
        <p:xfrm>
          <a:off x="395536" y="332656"/>
          <a:ext cx="8352927" cy="6286500"/>
        </p:xfrm>
        <a:graphic>
          <a:graphicData uri="http://schemas.openxmlformats.org/drawingml/2006/table">
            <a:tbl>
              <a:tblPr firstRow="1" bandRow="1">
                <a:tableStyleId>{F5AB1C69-6EDB-4FF4-983F-18BD219EF322}</a:tableStyleId>
              </a:tblPr>
              <a:tblGrid>
                <a:gridCol w="2784309"/>
                <a:gridCol w="2784309"/>
                <a:gridCol w="2784309"/>
              </a:tblGrid>
              <a:tr h="591120">
                <a:tc>
                  <a:txBody>
                    <a:bodyPr/>
                    <a:lstStyle/>
                    <a:p>
                      <a:pPr algn="ctr"/>
                      <a:r>
                        <a:rPr lang="ru-RU" dirty="0" smtClean="0">
                          <a:solidFill>
                            <a:schemeClr val="tx1"/>
                          </a:solidFill>
                          <a:latin typeface="+mj-lt"/>
                        </a:rPr>
                        <a:t>Как понять, что ребёнка обижают?</a:t>
                      </a:r>
                    </a:p>
                  </a:txBody>
                  <a:tcPr/>
                </a:tc>
                <a:tc>
                  <a:txBody>
                    <a:bodyPr/>
                    <a:lstStyle/>
                    <a:p>
                      <a:pPr algn="ctr"/>
                      <a:r>
                        <a:rPr lang="ru-RU" dirty="0" smtClean="0">
                          <a:solidFill>
                            <a:schemeClr val="tx1"/>
                          </a:solidFill>
                          <a:latin typeface="+mj-lt"/>
                        </a:rPr>
                        <a:t>Ребёнок-задира</a:t>
                      </a:r>
                    </a:p>
                    <a:p>
                      <a:pPr algn="ctr"/>
                      <a:endParaRPr lang="ru-RU" dirty="0">
                        <a:solidFill>
                          <a:schemeClr val="tx1"/>
                        </a:solidFill>
                        <a:latin typeface="+mj-lt"/>
                      </a:endParaRPr>
                    </a:p>
                  </a:txBody>
                  <a:tcPr/>
                </a:tc>
                <a:tc>
                  <a:txBody>
                    <a:bodyPr/>
                    <a:lstStyle/>
                    <a:p>
                      <a:pPr algn="ctr"/>
                      <a:r>
                        <a:rPr lang="ru-RU" dirty="0" smtClean="0">
                          <a:solidFill>
                            <a:schemeClr val="tx1"/>
                          </a:solidFill>
                          <a:latin typeface="+mj-lt"/>
                        </a:rPr>
                        <a:t>Наблюдатель или союзник </a:t>
                      </a:r>
                      <a:r>
                        <a:rPr lang="ru-RU" dirty="0" err="1" smtClean="0">
                          <a:solidFill>
                            <a:schemeClr val="tx1"/>
                          </a:solidFill>
                          <a:latin typeface="+mj-lt"/>
                        </a:rPr>
                        <a:t>булли</a:t>
                      </a:r>
                      <a:endParaRPr lang="ru-RU" dirty="0" smtClean="0">
                        <a:solidFill>
                          <a:schemeClr val="tx1"/>
                        </a:solidFill>
                        <a:latin typeface="+mj-lt"/>
                      </a:endParaRPr>
                    </a:p>
                  </a:txBody>
                  <a:tcPr/>
                </a:tc>
              </a:tr>
              <a:tr h="5601568">
                <a:tc>
                  <a:txBody>
                    <a:bodyPr/>
                    <a:lstStyle/>
                    <a:p>
                      <a:pPr algn="ctr"/>
                      <a:endParaRPr lang="ru-RU" sz="1350" dirty="0" smtClean="0">
                        <a:latin typeface="+mj-lt"/>
                      </a:endParaRPr>
                    </a:p>
                    <a:p>
                      <a:pPr algn="ctr"/>
                      <a:r>
                        <a:rPr lang="ru-RU" sz="1350" dirty="0" smtClean="0">
                          <a:latin typeface="+mj-lt"/>
                        </a:rPr>
                        <a:t>Если это касается детского сада и подготовительных занятий, то ребёнок, которого обижают сверстники, может и не будет откровенно отказываться туда идти, но будет рад любой возможности остаться дома. </a:t>
                      </a:r>
                    </a:p>
                    <a:p>
                      <a:pPr algn="ctr"/>
                      <a:endParaRPr lang="ru-RU" sz="1350" dirty="0" smtClean="0">
                        <a:latin typeface="+mj-lt"/>
                      </a:endParaRPr>
                    </a:p>
                    <a:p>
                      <a:pPr algn="ctr"/>
                      <a:r>
                        <a:rPr lang="ru-RU" sz="1350" dirty="0" smtClean="0">
                          <a:latin typeface="+mj-lt"/>
                        </a:rPr>
                        <a:t>После общения со сверстниками ребёнок подавлен и на предложение позвать кого-нибудь в гости всегда отказывается или отвечает, что некого.</a:t>
                      </a:r>
                    </a:p>
                    <a:p>
                      <a:pPr algn="ctr"/>
                      <a:endParaRPr lang="ru-RU" sz="1350" dirty="0" smtClean="0">
                        <a:latin typeface="+mj-lt"/>
                      </a:endParaRPr>
                    </a:p>
                    <a:p>
                      <a:pPr algn="ctr"/>
                      <a:r>
                        <a:rPr lang="ru-RU" sz="1350" dirty="0" smtClean="0">
                          <a:latin typeface="+mj-lt"/>
                        </a:rPr>
                        <a:t>Могут случаться беспричинные истерики и слёзы без очевидного повода.</a:t>
                      </a:r>
                    </a:p>
                    <a:p>
                      <a:pPr algn="ctr"/>
                      <a:endParaRPr lang="ru-RU" sz="1350" dirty="0">
                        <a:latin typeface="+mj-lt"/>
                      </a:endParaRPr>
                    </a:p>
                  </a:txBody>
                  <a:tcPr/>
                </a:tc>
                <a:tc>
                  <a:txBody>
                    <a:bodyPr/>
                    <a:lstStyle/>
                    <a:p>
                      <a:pPr algn="ctr"/>
                      <a:endParaRPr lang="ru-RU" sz="1350" dirty="0" smtClean="0">
                        <a:latin typeface="+mj-lt"/>
                      </a:endParaRPr>
                    </a:p>
                    <a:p>
                      <a:pPr algn="ctr"/>
                      <a:r>
                        <a:rPr lang="ru-RU" sz="1350" dirty="0" smtClean="0">
                          <a:latin typeface="+mj-lt"/>
                        </a:rPr>
                        <a:t>Заглянем по ту сторону баррикад. Психологический портрет среднестатистической жертвы травли мы сформировали. </a:t>
                      </a:r>
                      <a:r>
                        <a:rPr lang="ru-RU" sz="1350" i="1" dirty="0" smtClean="0">
                          <a:latin typeface="+mj-lt"/>
                        </a:rPr>
                        <a:t>А как выглядит ребёнок-</a:t>
                      </a:r>
                      <a:r>
                        <a:rPr lang="ru-RU" sz="1350" i="1" dirty="0" err="1" smtClean="0">
                          <a:latin typeface="+mj-lt"/>
                        </a:rPr>
                        <a:t>булли</a:t>
                      </a:r>
                      <a:r>
                        <a:rPr lang="ru-RU" sz="1350" i="1" dirty="0" smtClean="0">
                          <a:latin typeface="+mj-lt"/>
                        </a:rPr>
                        <a:t>?</a:t>
                      </a:r>
                    </a:p>
                    <a:p>
                      <a:pPr algn="ctr"/>
                      <a:endParaRPr lang="ru-RU" sz="1350" dirty="0" smtClean="0">
                        <a:latin typeface="+mj-lt"/>
                      </a:endParaRPr>
                    </a:p>
                    <a:p>
                      <a:pPr algn="ctr"/>
                      <a:r>
                        <a:rPr lang="ru-RU" sz="1350" dirty="0" smtClean="0">
                          <a:latin typeface="+mj-lt"/>
                        </a:rPr>
                        <a:t>Дети, не умеющие сочувствовать</a:t>
                      </a:r>
                    </a:p>
                    <a:p>
                      <a:pPr algn="ctr"/>
                      <a:endParaRPr lang="ru-RU" sz="1350" dirty="0" smtClean="0">
                        <a:latin typeface="+mj-lt"/>
                      </a:endParaRPr>
                    </a:p>
                    <a:p>
                      <a:pPr algn="ctr"/>
                      <a:r>
                        <a:rPr lang="ru-RU" sz="1350" dirty="0" err="1" smtClean="0">
                          <a:latin typeface="+mj-lt"/>
                        </a:rPr>
                        <a:t>Гиперактивные</a:t>
                      </a:r>
                      <a:r>
                        <a:rPr lang="ru-RU" sz="1350" dirty="0" smtClean="0">
                          <a:latin typeface="+mj-lt"/>
                        </a:rPr>
                        <a:t>, агрессивные, физически превосходящие своих сверстников</a:t>
                      </a:r>
                    </a:p>
                    <a:p>
                      <a:pPr algn="ctr"/>
                      <a:endParaRPr lang="ru-RU" sz="1350" dirty="0" smtClean="0">
                        <a:latin typeface="+mj-lt"/>
                      </a:endParaRPr>
                    </a:p>
                    <a:p>
                      <a:pPr algn="ctr"/>
                      <a:r>
                        <a:rPr lang="ru-RU" sz="1350" dirty="0" smtClean="0">
                          <a:latin typeface="+mj-lt"/>
                        </a:rPr>
                        <a:t>Ребёнок, который является неформальным лидером компании или мечтает им стать</a:t>
                      </a:r>
                    </a:p>
                    <a:p>
                      <a:pPr algn="ctr"/>
                      <a:endParaRPr lang="ru-RU" sz="1350" dirty="0" smtClean="0">
                        <a:latin typeface="+mj-lt"/>
                      </a:endParaRPr>
                    </a:p>
                    <a:p>
                      <a:pPr algn="ctr"/>
                      <a:r>
                        <a:rPr lang="ru-RU" sz="1350" dirty="0" smtClean="0">
                          <a:latin typeface="+mj-lt"/>
                        </a:rPr>
                        <a:t>Нуждается в том, чтобы самоутвердиться, так как ущемлён в семье</a:t>
                      </a:r>
                    </a:p>
                    <a:p>
                      <a:pPr algn="ctr"/>
                      <a:endParaRPr lang="ru-RU" sz="1350" dirty="0" smtClean="0">
                        <a:latin typeface="+mj-lt"/>
                      </a:endParaRPr>
                    </a:p>
                    <a:p>
                      <a:pPr algn="ctr"/>
                      <a:r>
                        <a:rPr lang="ru-RU" sz="1350" dirty="0" smtClean="0">
                          <a:latin typeface="+mj-lt"/>
                        </a:rPr>
                        <a:t>Ощущает вседозволенность из-за неправильного воспитания или высокого социального статуса родителей</a:t>
                      </a:r>
                    </a:p>
                    <a:p>
                      <a:pPr algn="ctr"/>
                      <a:endParaRPr lang="ru-RU" sz="1350" dirty="0">
                        <a:latin typeface="+mj-lt"/>
                      </a:endParaRPr>
                    </a:p>
                  </a:txBody>
                  <a:tcPr/>
                </a:tc>
                <a:tc>
                  <a:txBody>
                    <a:bodyPr/>
                    <a:lstStyle/>
                    <a:p>
                      <a:pPr algn="ctr"/>
                      <a:endParaRPr lang="ru-RU" sz="1350" dirty="0" smtClean="0">
                        <a:latin typeface="+mj-lt"/>
                      </a:endParaRPr>
                    </a:p>
                    <a:p>
                      <a:pPr algn="ctr"/>
                      <a:r>
                        <a:rPr lang="ru-RU" sz="1350" dirty="0" smtClean="0">
                          <a:latin typeface="+mj-lt"/>
                        </a:rPr>
                        <a:t>В вопросе детской агрессии всегда есть третья сторона, и вина </a:t>
                      </a:r>
                      <a:r>
                        <a:rPr lang="ru-RU" sz="1350" u="sng" dirty="0" smtClean="0">
                          <a:latin typeface="+mj-lt"/>
                        </a:rPr>
                        <a:t>наблюдателя ничуть не меньше вины самого агрессора</a:t>
                      </a:r>
                      <a:r>
                        <a:rPr lang="ru-RU" sz="1350" dirty="0" smtClean="0">
                          <a:latin typeface="+mj-lt"/>
                        </a:rPr>
                        <a:t>. Почему дети бездействуют или подключаются к травле понять довольно просто:</a:t>
                      </a:r>
                    </a:p>
                    <a:p>
                      <a:pPr algn="ctr"/>
                      <a:endParaRPr lang="ru-RU" sz="1350" dirty="0" smtClean="0">
                        <a:latin typeface="+mj-lt"/>
                      </a:endParaRPr>
                    </a:p>
                    <a:p>
                      <a:pPr algn="ctr"/>
                      <a:r>
                        <a:rPr lang="ru-RU" sz="1350" dirty="0" smtClean="0">
                          <a:latin typeface="+mj-lt"/>
                        </a:rPr>
                        <a:t>Страх оказаться на месте жертвы</a:t>
                      </a:r>
                    </a:p>
                    <a:p>
                      <a:pPr algn="ctr"/>
                      <a:endParaRPr lang="ru-RU" sz="1350" dirty="0" smtClean="0">
                        <a:latin typeface="+mj-lt"/>
                      </a:endParaRPr>
                    </a:p>
                    <a:p>
                      <a:pPr algn="ctr"/>
                      <a:r>
                        <a:rPr lang="ru-RU" sz="1350" dirty="0" smtClean="0">
                          <a:latin typeface="+mj-lt"/>
                        </a:rPr>
                        <a:t>Страх выделиться из толпы и легко поддаются чужому влиянию</a:t>
                      </a:r>
                    </a:p>
                    <a:p>
                      <a:pPr algn="ctr"/>
                      <a:endParaRPr lang="ru-RU" sz="1350" dirty="0" smtClean="0">
                        <a:latin typeface="+mj-lt"/>
                      </a:endParaRPr>
                    </a:p>
                    <a:p>
                      <a:pPr algn="ctr"/>
                      <a:r>
                        <a:rPr lang="ru-RU" sz="1350" dirty="0" smtClean="0">
                          <a:latin typeface="+mj-lt"/>
                        </a:rPr>
                        <a:t>Считают издёвки — развлечениями, а жестокость и грубость – нормой</a:t>
                      </a:r>
                    </a:p>
                    <a:p>
                      <a:pPr algn="ctr"/>
                      <a:endParaRPr lang="ru-RU" sz="1350" dirty="0" smtClean="0">
                        <a:latin typeface="+mj-lt"/>
                      </a:endParaRPr>
                    </a:p>
                    <a:p>
                      <a:pPr algn="ctr"/>
                      <a:r>
                        <a:rPr lang="ru-RU" sz="1350" dirty="0" smtClean="0">
                          <a:latin typeface="+mj-lt"/>
                        </a:rPr>
                        <a:t>Когда-то были на месте жертвы и теперь отыгрываются</a:t>
                      </a:r>
                    </a:p>
                    <a:p>
                      <a:pPr algn="ctr"/>
                      <a:endParaRPr lang="ru-RU" sz="1350" dirty="0">
                        <a:latin typeface="+mj-lt"/>
                      </a:endParaRPr>
                    </a:p>
                  </a:txBody>
                  <a:tcPr/>
                </a:tc>
              </a:tr>
            </a:tbl>
          </a:graphicData>
        </a:graphic>
      </p:graphicFrame>
    </p:spTree>
    <p:extLst>
      <p:ext uri="{BB962C8B-B14F-4D97-AF65-F5344CB8AC3E}">
        <p14:creationId xmlns:p14="http://schemas.microsoft.com/office/powerpoint/2010/main" val="2837687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068960"/>
            <a:ext cx="4176464" cy="1202485"/>
          </a:xfrm>
        </p:spPr>
        <p:txBody>
          <a:bodyPr>
            <a:normAutofit fontScale="90000"/>
          </a:bodyPr>
          <a:lstStyle/>
          <a:p>
            <a:r>
              <a:rPr lang="ru-RU" sz="3100" b="1" dirty="0">
                <a:solidFill>
                  <a:schemeClr val="tx2">
                    <a:lumMod val="50000"/>
                  </a:schemeClr>
                </a:solidFill>
              </a:rPr>
              <a:t>Роль </a:t>
            </a:r>
            <a:r>
              <a:rPr lang="ru-RU" sz="3100" b="1" dirty="0" smtClean="0">
                <a:solidFill>
                  <a:schemeClr val="tx2">
                    <a:lumMod val="50000"/>
                  </a:schemeClr>
                </a:solidFill>
              </a:rPr>
              <a:t>воспитателя</a:t>
            </a:r>
            <a:r>
              <a:rPr lang="ru-RU" sz="1300" b="1" dirty="0" smtClean="0">
                <a:solidFill>
                  <a:schemeClr val="tx2">
                    <a:lumMod val="50000"/>
                  </a:schemeClr>
                </a:solidFill>
              </a:rPr>
              <a:t/>
            </a:r>
            <a:br>
              <a:rPr lang="ru-RU" sz="1300" b="1" dirty="0" smtClean="0">
                <a:solidFill>
                  <a:schemeClr val="tx2">
                    <a:lumMod val="50000"/>
                  </a:schemeClr>
                </a:solidFill>
              </a:rPr>
            </a:br>
            <a:r>
              <a:rPr lang="ru-RU" sz="1300" b="1" dirty="0">
                <a:solidFill>
                  <a:schemeClr val="tx2">
                    <a:lumMod val="50000"/>
                  </a:schemeClr>
                </a:solidFill>
              </a:rPr>
              <a:t/>
            </a:r>
            <a:br>
              <a:rPr lang="ru-RU" sz="1300" b="1" dirty="0">
                <a:solidFill>
                  <a:schemeClr val="tx2">
                    <a:lumMod val="50000"/>
                  </a:schemeClr>
                </a:solidFill>
              </a:rPr>
            </a:br>
            <a:r>
              <a:rPr lang="ru-RU" sz="2200" dirty="0">
                <a:solidFill>
                  <a:schemeClr val="tx2">
                    <a:lumMod val="50000"/>
                  </a:schemeClr>
                </a:solidFill>
              </a:rPr>
              <a:t>В детском саду дети обо всем рассказывают воспитателю. В школе насилие не всегда выходит за пределы коллектива, так как рассказчик будет считаться предателем. </a:t>
            </a:r>
            <a:r>
              <a:rPr lang="ru-RU" sz="2200" b="1" i="1" dirty="0">
                <a:solidFill>
                  <a:schemeClr val="tx2">
                    <a:lumMod val="50000"/>
                  </a:schemeClr>
                </a:solidFill>
              </a:rPr>
              <a:t>В детском саду  воспитатель – арбитр</a:t>
            </a:r>
            <a:r>
              <a:rPr lang="ru-RU" sz="2200" dirty="0">
                <a:solidFill>
                  <a:schemeClr val="tx2">
                    <a:lumMod val="50000"/>
                  </a:schemeClr>
                </a:solidFill>
              </a:rPr>
              <a:t>. Он следит за  недопустимой  агрессией. </a:t>
            </a:r>
            <a:br>
              <a:rPr lang="ru-RU" sz="2200" dirty="0">
                <a:solidFill>
                  <a:schemeClr val="tx2">
                    <a:lumMod val="50000"/>
                  </a:schemeClr>
                </a:solidFill>
              </a:rPr>
            </a:br>
            <a:r>
              <a:rPr lang="ru-RU" sz="2200" dirty="0">
                <a:solidFill>
                  <a:schemeClr val="tx2">
                    <a:lumMod val="50000"/>
                  </a:schemeClr>
                </a:solidFill>
              </a:rPr>
              <a:t>Все дети ждут реакции воспитателя.</a:t>
            </a:r>
            <a:br>
              <a:rPr lang="ru-RU" sz="2200" dirty="0">
                <a:solidFill>
                  <a:schemeClr val="tx2">
                    <a:lumMod val="50000"/>
                  </a:schemeClr>
                </a:solidFill>
              </a:rPr>
            </a:br>
            <a:r>
              <a:rPr lang="ru-RU" sz="2200" dirty="0">
                <a:solidFill>
                  <a:schemeClr val="tx2">
                    <a:lumMod val="50000"/>
                  </a:schemeClr>
                </a:solidFill>
              </a:rPr>
              <a:t>Воспитатель четко распознает формы агрессии и насилия. Он обязательно должен приучать детей справляться с агрессией внутри себя.</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933056"/>
            <a:ext cx="2908364" cy="19456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196752"/>
            <a:ext cx="3792537" cy="25177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0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140968"/>
            <a:ext cx="7037253" cy="1202485"/>
          </a:xfrm>
        </p:spPr>
        <p:txBody>
          <a:bodyPr>
            <a:normAutofit fontScale="90000"/>
          </a:bodyPr>
          <a:lstStyle/>
          <a:p>
            <a:r>
              <a:rPr lang="ru-RU" sz="2700" b="1" i="1" dirty="0">
                <a:solidFill>
                  <a:schemeClr val="tx2">
                    <a:lumMod val="50000"/>
                  </a:schemeClr>
                </a:solidFill>
              </a:rPr>
              <a:t>Как бороться с </a:t>
            </a:r>
            <a:r>
              <a:rPr lang="ru-RU" sz="2700" b="1" i="1" dirty="0" err="1">
                <a:solidFill>
                  <a:schemeClr val="tx2">
                    <a:lumMod val="50000"/>
                  </a:schemeClr>
                </a:solidFill>
              </a:rPr>
              <a:t>буллингом</a:t>
            </a:r>
            <a:r>
              <a:rPr lang="ru-RU" sz="2700" b="1" i="1" dirty="0" smtClean="0">
                <a:solidFill>
                  <a:schemeClr val="tx2">
                    <a:lumMod val="50000"/>
                  </a:schemeClr>
                </a:solidFill>
              </a:rPr>
              <a:t>?</a:t>
            </a:r>
            <a:r>
              <a:rPr lang="ru-RU" sz="1300" b="1" i="1" dirty="0" smtClean="0">
                <a:solidFill>
                  <a:schemeClr val="tx2">
                    <a:lumMod val="50000"/>
                  </a:schemeClr>
                </a:solidFill>
              </a:rPr>
              <a:t/>
            </a:r>
            <a:br>
              <a:rPr lang="ru-RU" sz="1300" b="1" i="1" dirty="0" smtClean="0">
                <a:solidFill>
                  <a:schemeClr val="tx2">
                    <a:lumMod val="50000"/>
                  </a:schemeClr>
                </a:solidFill>
              </a:rPr>
            </a:br>
            <a:r>
              <a:rPr lang="ru-RU" sz="1300" b="1" i="1" dirty="0">
                <a:solidFill>
                  <a:schemeClr val="tx2">
                    <a:lumMod val="50000"/>
                  </a:schemeClr>
                </a:solidFill>
              </a:rPr>
              <a:t/>
            </a:r>
            <a:br>
              <a:rPr lang="ru-RU" sz="1300" b="1" i="1" dirty="0">
                <a:solidFill>
                  <a:schemeClr val="tx2">
                    <a:lumMod val="50000"/>
                  </a:schemeClr>
                </a:solidFill>
              </a:rPr>
            </a:br>
            <a:r>
              <a:rPr lang="ru-RU" sz="2700" dirty="0">
                <a:solidFill>
                  <a:schemeClr val="tx2">
                    <a:lumMod val="50000"/>
                  </a:schemeClr>
                </a:solidFill>
              </a:rPr>
              <a:t>Обращайте внимание на поведение ребёнка, на чьей бы позиции он ни был: нападающий, наблюдатель или жертва – это нужно пресечь. Проблема </a:t>
            </a:r>
            <a:r>
              <a:rPr lang="ru-RU" sz="2700" dirty="0" err="1">
                <a:solidFill>
                  <a:schemeClr val="tx2">
                    <a:lumMod val="50000"/>
                  </a:schemeClr>
                </a:solidFill>
              </a:rPr>
              <a:t>буллинга</a:t>
            </a:r>
            <a:r>
              <a:rPr lang="ru-RU" sz="2700" dirty="0">
                <a:solidFill>
                  <a:schemeClr val="tx2">
                    <a:lumMod val="50000"/>
                  </a:schemeClr>
                </a:solidFill>
              </a:rPr>
              <a:t>, разрешённая на ранней стадии, будет иметь минимум последствий для психики ребёнка. Если же пустить всё это на самотёк, след останется неизгладимый, причём для всех участников конфликта. Если ребёнок агрессивен и не видит другого способа взаимодействия со сверстниками или младшими, кроме как унижать и бить, у него серьёзные проблемы, которые он не может сформулировать и обсудить.</a:t>
            </a:r>
            <a:r>
              <a:rPr lang="ru-RU" dirty="0"/>
              <a:t/>
            </a:r>
            <a:br>
              <a:rPr lang="ru-RU" dirty="0"/>
            </a:br>
            <a:endParaRPr lang="ru-RU" dirty="0"/>
          </a:p>
        </p:txBody>
      </p:sp>
    </p:spTree>
    <p:extLst>
      <p:ext uri="{BB962C8B-B14F-4D97-AF65-F5344CB8AC3E}">
        <p14:creationId xmlns:p14="http://schemas.microsoft.com/office/powerpoint/2010/main" val="262299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996952"/>
            <a:ext cx="7632848" cy="1202485"/>
          </a:xfrm>
        </p:spPr>
        <p:txBody>
          <a:bodyPr>
            <a:normAutofit fontScale="90000"/>
          </a:bodyPr>
          <a:lstStyle/>
          <a:p>
            <a:r>
              <a:rPr lang="ru-RU" sz="2700" dirty="0">
                <a:solidFill>
                  <a:schemeClr val="tx2">
                    <a:lumMod val="50000"/>
                  </a:schemeClr>
                </a:solidFill>
              </a:rPr>
              <a:t>Никогда не отмахивайтесь от жалоб ребёнка, даже кажущихся вам сущей безделицей. Проигнорировав её один раз, вы больше никогда не добьётесь откровенности и не узнаете, когда и при каких обстоятельствах всё усугубилось.</a:t>
            </a:r>
            <a:br>
              <a:rPr lang="ru-RU" sz="2700" dirty="0">
                <a:solidFill>
                  <a:schemeClr val="tx2">
                    <a:lumMod val="50000"/>
                  </a:schemeClr>
                </a:solidFill>
              </a:rPr>
            </a:br>
            <a:r>
              <a:rPr lang="ru-RU" sz="2700" dirty="0">
                <a:solidFill>
                  <a:schemeClr val="tx2">
                    <a:lumMod val="50000"/>
                  </a:schemeClr>
                </a:solidFill>
              </a:rPr>
              <a:t>Начните воспитание лояльности с себя самих. Ваша нетерпимость к людям другой национальной принадлежности, к определённым чертам характера, стереотипирование и навешивание ярлыков – только ваше дело, не заражайте этим ребёнка, иначе воспитаете будущего школьного </a:t>
            </a:r>
            <a:r>
              <a:rPr lang="ru-RU" sz="2700" dirty="0" err="1">
                <a:solidFill>
                  <a:schemeClr val="tx2">
                    <a:lumMod val="50000"/>
                  </a:schemeClr>
                </a:solidFill>
              </a:rPr>
              <a:t>булли</a:t>
            </a:r>
            <a:r>
              <a:rPr lang="ru-RU" sz="2700" dirty="0">
                <a:solidFill>
                  <a:schemeClr val="tx2">
                    <a:lumMod val="50000"/>
                  </a:schemeClr>
                </a:solidFill>
              </a:rPr>
              <a:t>.</a:t>
            </a:r>
            <a:br>
              <a:rPr lang="ru-RU" sz="2700" dirty="0">
                <a:solidFill>
                  <a:schemeClr val="tx2">
                    <a:lumMod val="50000"/>
                  </a:schemeClr>
                </a:solidFill>
              </a:rPr>
            </a:br>
            <a:r>
              <a:rPr lang="ru-RU" sz="2700" b="1" u="sng" dirty="0">
                <a:solidFill>
                  <a:schemeClr val="tx2">
                    <a:lumMod val="50000"/>
                  </a:schemeClr>
                </a:solidFill>
              </a:rPr>
              <a:t>Помните:</a:t>
            </a:r>
            <a:r>
              <a:rPr lang="ru-RU" sz="2700" b="1" dirty="0">
                <a:solidFill>
                  <a:schemeClr val="tx2">
                    <a:lumMod val="50000"/>
                  </a:schemeClr>
                </a:solidFill>
              </a:rPr>
              <a:t>  </a:t>
            </a:r>
            <a:r>
              <a:rPr lang="ru-RU" sz="2700" dirty="0" smtClean="0">
                <a:solidFill>
                  <a:schemeClr val="tx2">
                    <a:lumMod val="50000"/>
                  </a:schemeClr>
                </a:solidFill>
              </a:rPr>
              <a:t>ребёнок</a:t>
            </a:r>
            <a:r>
              <a:rPr lang="ru-RU" sz="2700" dirty="0">
                <a:solidFill>
                  <a:schemeClr val="tx2">
                    <a:lumMod val="50000"/>
                  </a:schemeClr>
                </a:solidFill>
              </a:rPr>
              <a:t>, ставший участником травли, какой бы позиции он не придерживался при этом, нуждается в серьёзной работе с </a:t>
            </a:r>
            <a:r>
              <a:rPr lang="ru-RU" sz="2700" dirty="0" err="1" smtClean="0">
                <a:solidFill>
                  <a:schemeClr val="tx2">
                    <a:lumMod val="50000"/>
                  </a:schemeClr>
                </a:solidFill>
              </a:rPr>
              <a:t>педагогм</a:t>
            </a:r>
            <a:r>
              <a:rPr lang="ru-RU" sz="2700" smtClean="0">
                <a:solidFill>
                  <a:schemeClr val="tx2">
                    <a:lumMod val="50000"/>
                  </a:schemeClr>
                </a:solidFill>
              </a:rPr>
              <a:t>-</a:t>
            </a:r>
            <a:r>
              <a:rPr lang="ru-RU" sz="2700" smtClean="0">
                <a:solidFill>
                  <a:schemeClr val="tx2">
                    <a:lumMod val="50000"/>
                  </a:schemeClr>
                </a:solidFill>
              </a:rPr>
              <a:t>психологом</a:t>
            </a:r>
            <a:r>
              <a:rPr lang="ru-RU" dirty="0"/>
              <a:t/>
            </a:r>
            <a:br>
              <a:rPr lang="ru-RU" dirty="0"/>
            </a:br>
            <a:endParaRPr lang="ru-RU" dirty="0"/>
          </a:p>
        </p:txBody>
      </p:sp>
    </p:spTree>
    <p:extLst>
      <p:ext uri="{BB962C8B-B14F-4D97-AF65-F5344CB8AC3E}">
        <p14:creationId xmlns:p14="http://schemas.microsoft.com/office/powerpoint/2010/main" val="382274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59</TotalTime>
  <Words>349</Words>
  <Application>Microsoft Office PowerPoint</Application>
  <PresentationFormat>Экран (4:3)</PresentationFormat>
  <Paragraphs>40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Кнопка</vt:lpstr>
      <vt:lpstr>Буллинг в детском саду. Как распознать, пути выхода</vt:lpstr>
      <vt:lpstr>   Буллинг (bullying, от анг. bully — хулиган, задира, грубиян) – длительный целенаправленный процесс физического или психологического притеснения одного человека (или группы) другим человеком (или группой). Буллинг может быть ситуативным (спровоцирован определённой ситуацией и случается только раз) и систематическим (постоянные издевательства изо дня в день).  Буллинг многократное негативное психологическое воздействие на человека. </vt:lpstr>
      <vt:lpstr>Проблеме жестокого обращения в детской среде уделяется самое пристальное внимание. Проявления насилия в детском саду отличается от насилия в школе. В начальной школе это группа детей, в дошкольном учреждении отдельные дети. Очень редко группа детей, еще реже, когда вовлекается весь детский сад. В детском саду при насилии нет предварительной стадии обдумывания. Дошкольники не осознают до конца своих действий. Отсутствует понимание последствий и чувства вины. Оправданием насилия является незначительный проступок. Агрессивное поведение детей расходится с их словами.</vt:lpstr>
      <vt:lpstr> Как дети выбирают жертву для травли? Стать целью травли очень легко – достаточно выделяться чем-либо среди сверстников. Это могут быть как внешние различия, так и поведенческие. Но стоит понимать: можно с детства носить очки или быть обладателем веснушек, но не давать себя в обиду. Дети подсознательно находят того, кто не способен за себя постоять и не окажет сопротивления.  Основные черты ребёнка, которого легко угнетать:  - Низкая самооценка  - Застенчивость, пугливость  - Мрачность, апатичность, незаинтересованность в том, что происходит вокруг  - Отсутствие хотя бы одного близкого друга среди сверстников  - Смиренное принятие всего происходящего (в 90% случаев жертва буллинга никому не расскажет о том, что происходит) </vt:lpstr>
      <vt:lpstr> Конечно, это не значит, что ребёнок напрашивается сам, ни в коем случае!  Но его поведение настолько откровенно разнится с поведением сверстников, что подчас вызывает раздражение и непонимание даже у педагогов:  - Дети, которые плохо поддаются обучению и сильно отстают от остальных;  - Подлизы и ябеды;  - Сильно зависимые от родителей и гиперопекаемые;  - Очень болезненные дети (из-за того, что редко появляются в компании, остальные дети от них отвыкают). </vt:lpstr>
      <vt:lpstr>Презентация PowerPoint</vt:lpstr>
      <vt:lpstr>Роль воспитателя  В детском саду дети обо всем рассказывают воспитателю. В школе насилие не всегда выходит за пределы коллектива, так как рассказчик будет считаться предателем. В детском саду  воспитатель – арбитр. Он следит за  недопустимой  агрессией.  Все дети ждут реакции воспитателя. Воспитатель четко распознает формы агрессии и насилия. Он обязательно должен приучать детей справляться с агрессией внутри себя. </vt:lpstr>
      <vt:lpstr>Как бороться с буллингом?  Обращайте внимание на поведение ребёнка, на чьей бы позиции он ни был: нападающий, наблюдатель или жертва – это нужно пресечь. Проблема буллинга, разрешённая на ранней стадии, будет иметь минимум последствий для психики ребёнка. Если же пустить всё это на самотёк, след останется неизгладимый, причём для всех участников конфликта. Если ребёнок агрессивен и не видит другого способа взаимодействия со сверстниками или младшими, кроме как унижать и бить, у него серьёзные проблемы, которые он не может сформулировать и обсудить. </vt:lpstr>
      <vt:lpstr>Никогда не отмахивайтесь от жалоб ребёнка, даже кажущихся вам сущей безделицей. Проигнорировав её один раз, вы больше никогда не добьётесь откровенности и не узнаете, когда и при каких обстоятельствах всё усугубилось. Начните воспитание лояльности с себя самих. Ваша нетерпимость к людям другой национальной принадлежности, к определённым чертам характера, стереотипирование и навешивание ярлыков – только ваше дело, не заражайте этим ребёнка, иначе воспитаете будущего школьного булли. Помните:  ребёнок, ставший участником травли, какой бы позиции он не придерживался при этом, нуждается в серьёзной работе с педагогм-психологом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Буллинг в детском саду. Как распознать, пути выхода</dc:title>
  <dc:creator>1</dc:creator>
  <cp:lastModifiedBy>1</cp:lastModifiedBy>
  <cp:revision>9</cp:revision>
  <dcterms:created xsi:type="dcterms:W3CDTF">2020-10-28T12:11:11Z</dcterms:created>
  <dcterms:modified xsi:type="dcterms:W3CDTF">2020-10-28T13:12:48Z</dcterms:modified>
</cp:coreProperties>
</file>