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7" r:id="rId2"/>
    <p:sldId id="258" r:id="rId3"/>
    <p:sldId id="261" r:id="rId4"/>
    <p:sldId id="269" r:id="rId5"/>
    <p:sldId id="270" r:id="rId6"/>
    <p:sldId id="262" r:id="rId7"/>
    <p:sldId id="279" r:id="rId8"/>
    <p:sldId id="276" r:id="rId9"/>
    <p:sldId id="278" r:id="rId10"/>
    <p:sldId id="280" r:id="rId11"/>
    <p:sldId id="277" r:id="rId12"/>
    <p:sldId id="271" r:id="rId13"/>
    <p:sldId id="272" r:id="rId14"/>
    <p:sldId id="273" r:id="rId15"/>
    <p:sldId id="27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02" y="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1" d="100"/>
        <a:sy n="81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7479E4-D872-4E3C-87FB-D9CE7EB19D94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82E6DD-498F-4D9E-BA51-4544FE8C7E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64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2E6DD-498F-4D9E-BA51-4544FE8C7EF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104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30B96AF9-35F3-4E26-B1F0-DD4F4B3BF3F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32BAAB28-8091-4A0B-9962-CFD79AAF82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96AF9-35F3-4E26-B1F0-DD4F4B3BF3F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AB28-8091-4A0B-9962-CFD79AAF82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96AF9-35F3-4E26-B1F0-DD4F4B3BF3F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AB28-8091-4A0B-9962-CFD79AAF82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96AF9-35F3-4E26-B1F0-DD4F4B3BF3F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AB28-8091-4A0B-9962-CFD79AAF82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96AF9-35F3-4E26-B1F0-DD4F4B3BF3F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AB28-8091-4A0B-9962-CFD79AAF82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96AF9-35F3-4E26-B1F0-DD4F4B3BF3F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AB28-8091-4A0B-9962-CFD79AAF823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96AF9-35F3-4E26-B1F0-DD4F4B3BF3F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AB28-8091-4A0B-9962-CFD79AAF823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96AF9-35F3-4E26-B1F0-DD4F4B3BF3F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AB28-8091-4A0B-9962-CFD79AAF82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96AF9-35F3-4E26-B1F0-DD4F4B3BF3F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AB28-8091-4A0B-9962-CFD79AAF82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30B96AF9-35F3-4E26-B1F0-DD4F4B3BF3F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32BAAB28-8091-4A0B-9962-CFD79AAF82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30B96AF9-35F3-4E26-B1F0-DD4F4B3BF3F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32BAAB28-8091-4A0B-9962-CFD79AAF82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30B96AF9-35F3-4E26-B1F0-DD4F4B3BF3F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32BAAB28-8091-4A0B-9962-CFD79AAF823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700808"/>
            <a:ext cx="7488832" cy="3384376"/>
          </a:xfrm>
        </p:spPr>
        <p:txBody>
          <a:bodyPr>
            <a:noAutofit/>
          </a:bodyPr>
          <a:lstStyle/>
          <a:p>
            <a:r>
              <a:rPr lang="ru-RU" sz="5600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56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5600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56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5600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56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5600" b="1" dirty="0" smtClean="0">
                <a:solidFill>
                  <a:schemeClr val="tx2">
                    <a:lumMod val="50000"/>
                  </a:schemeClr>
                </a:solidFill>
              </a:rPr>
              <a:t>Сценарий профилактического занятия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6000" b="1" dirty="0" smtClean="0">
                <a:solidFill>
                  <a:schemeClr val="tx2">
                    <a:lumMod val="50000"/>
                  </a:schemeClr>
                </a:solidFill>
              </a:rPr>
              <a:t>«Сказка о Сереже</a:t>
            </a:r>
            <a:r>
              <a:rPr lang="ru-RU" sz="6000" b="1" dirty="0">
                <a:solidFill>
                  <a:schemeClr val="tx2">
                    <a:lumMod val="50000"/>
                  </a:schemeClr>
                </a:solidFill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72547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971600" y="908720"/>
            <a:ext cx="7272808" cy="52322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0" algn="ctr">
              <a:spcAft>
                <a:spcPts val="0"/>
              </a:spcAft>
            </a:pPr>
            <a:r>
              <a:rPr sz="2000" spc="-37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Об</a:t>
            </a:r>
            <a:r>
              <a:rPr lang="ru-RU" sz="2000" spc="-37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lang="ru-RU" sz="2000" spc="-37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-37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этом</a:t>
            </a:r>
            <a:r>
              <a:rPr lang="ru-RU" sz="2000" spc="-37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-37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и</a:t>
            </a:r>
            <a:r>
              <a:rPr lang="ru-RU" sz="2000" spc="-37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-37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рассказала</a:t>
            </a:r>
            <a:r>
              <a:rPr lang="ru-RU" sz="2000" spc="-37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-37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воспитательница</a:t>
            </a:r>
            <a:r>
              <a:rPr lang="ru-RU" sz="2000" spc="-37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-37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ребятам</a:t>
            </a:r>
            <a:r>
              <a:rPr sz="2000" spc="-37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.</a:t>
            </a:r>
            <a:r>
              <a:rPr lang="ru-RU" sz="2000" spc="-37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-37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Сере</a:t>
            </a:r>
            <a:r>
              <a:rPr sz="20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жа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опустил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голову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и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плакал</a:t>
            </a:r>
            <a:r>
              <a:rPr sz="20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.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Тогда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Артур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подошел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16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к</a:t>
            </a:r>
            <a:r>
              <a:rPr lang="ru-RU" sz="2000" spc="16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16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нему</a:t>
            </a:r>
            <a:r>
              <a:rPr sz="2000" spc="16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.</a:t>
            </a:r>
            <a:r>
              <a:rPr lang="ru-RU" sz="2000" spc="16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16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«</a:t>
            </a:r>
            <a:r>
              <a:rPr sz="2000" spc="16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Прости</a:t>
            </a:r>
            <a:r>
              <a:rPr lang="ru-RU" sz="2000" spc="16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16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меня</a:t>
            </a:r>
            <a:r>
              <a:rPr sz="2000" spc="16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,</a:t>
            </a:r>
            <a:r>
              <a:rPr lang="ru-RU" sz="2000" spc="16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16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пожалуйста</a:t>
            </a:r>
            <a:r>
              <a:rPr sz="2000" spc="16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.</a:t>
            </a:r>
            <a:r>
              <a:rPr lang="ru-RU" sz="2000" spc="16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16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Я</a:t>
            </a:r>
            <a:r>
              <a:rPr lang="ru-RU" sz="2000" spc="16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16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больше</a:t>
            </a:r>
            <a:r>
              <a:rPr lang="ru-RU" sz="2000" spc="16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16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так</a:t>
            </a:r>
            <a:r>
              <a:rPr lang="ru-RU" sz="2000" spc="16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н</a:t>
            </a:r>
            <a:r>
              <a:rPr sz="20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е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буду</a:t>
            </a:r>
            <a:r>
              <a:rPr sz="20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.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Я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не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знал</a:t>
            </a:r>
            <a:r>
              <a:rPr sz="20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,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что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тебе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так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обидно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и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больно</a:t>
            </a:r>
            <a:r>
              <a:rPr sz="20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»,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- </a:t>
            </a:r>
            <a:r>
              <a:rPr sz="2000" spc="24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тихо</a:t>
            </a:r>
            <a:r>
              <a:rPr lang="ru-RU" sz="2000" spc="2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24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сказал</a:t>
            </a:r>
            <a:r>
              <a:rPr lang="ru-RU" sz="2000" spc="24" dirty="0" err="1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24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он</a:t>
            </a:r>
            <a:r>
              <a:rPr sz="2000" spc="2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.</a:t>
            </a:r>
            <a:r>
              <a:rPr lang="ru-RU" sz="2000" spc="2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2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«</a:t>
            </a:r>
            <a:r>
              <a:rPr sz="2000" spc="24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Мы</a:t>
            </a:r>
            <a:r>
              <a:rPr lang="ru-RU" sz="2000" spc="2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24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все</a:t>
            </a:r>
            <a:r>
              <a:rPr lang="ru-RU" sz="2000" spc="2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24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так</a:t>
            </a:r>
            <a:r>
              <a:rPr lang="ru-RU" sz="2000" spc="24" dirty="0" err="1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24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больше</a:t>
            </a:r>
            <a:r>
              <a:rPr lang="ru-RU" sz="2000" spc="2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24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не</a:t>
            </a:r>
            <a:r>
              <a:rPr lang="ru-RU" sz="2000" spc="24" dirty="0" err="1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24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будем</a:t>
            </a:r>
            <a:r>
              <a:rPr sz="2000" spc="2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»,</a:t>
            </a:r>
            <a:r>
              <a:rPr lang="ru-RU" sz="2000" spc="2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2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–</a:t>
            </a:r>
            <a:r>
              <a:rPr lang="ru-RU" sz="2000" spc="24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lang="ru-RU" sz="2000" spc="1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п</a:t>
            </a:r>
            <a:r>
              <a:rPr sz="2000" spc="1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онурили</a:t>
            </a:r>
            <a:r>
              <a:rPr lang="ru-RU" sz="2000" spc="1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1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головы</a:t>
            </a:r>
            <a:r>
              <a:rPr lang="ru-RU" sz="2000" spc="1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1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другие</a:t>
            </a:r>
            <a:r>
              <a:rPr lang="ru-RU" sz="2000" spc="12" dirty="0" err="1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1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мальчишки</a:t>
            </a:r>
            <a:r>
              <a:rPr sz="2000" spc="1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.</a:t>
            </a:r>
            <a:r>
              <a:rPr lang="ru-RU" sz="2000" spc="1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1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«</a:t>
            </a:r>
            <a:r>
              <a:rPr sz="2000" spc="1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Мы</a:t>
            </a:r>
            <a:r>
              <a:rPr lang="ru-RU" sz="2000" spc="1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1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будем</a:t>
            </a:r>
            <a:r>
              <a:rPr lang="ru-RU" sz="2000" spc="12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lang="ru-RU" sz="2000" spc="3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с </a:t>
            </a:r>
            <a:r>
              <a:rPr sz="2000" spc="3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тобой</a:t>
            </a:r>
            <a:r>
              <a:rPr lang="ru-RU" sz="2000" spc="3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3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дружить</a:t>
            </a:r>
            <a:r>
              <a:rPr sz="2000" spc="3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.</a:t>
            </a:r>
            <a:r>
              <a:rPr lang="ru-RU" sz="2000" spc="3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3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Ты</a:t>
            </a:r>
            <a:r>
              <a:rPr lang="ru-RU" sz="2000" spc="3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3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добрый</a:t>
            </a:r>
            <a:r>
              <a:rPr sz="2000" spc="3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,</a:t>
            </a:r>
            <a:r>
              <a:rPr lang="ru-RU" sz="2000" spc="3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3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всегда</a:t>
            </a:r>
            <a:r>
              <a:rPr lang="ru-RU" sz="2000" spc="32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3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помогаешь</a:t>
            </a:r>
            <a:r>
              <a:rPr lang="ru-RU" sz="2000" spc="32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17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нам</a:t>
            </a:r>
            <a:r>
              <a:rPr lang="ru-RU" sz="2000" spc="17" dirty="0" err="1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17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и</a:t>
            </a:r>
            <a:r>
              <a:rPr lang="ru-RU" sz="2000" spc="17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17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знаешь</a:t>
            </a:r>
            <a:r>
              <a:rPr lang="ru-RU" sz="2000" spc="17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17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много</a:t>
            </a:r>
            <a:r>
              <a:rPr lang="ru-RU" sz="2000" spc="17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17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интересных</a:t>
            </a:r>
            <a:r>
              <a:rPr lang="ru-RU" sz="2000" spc="17" dirty="0" err="1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17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историй</a:t>
            </a:r>
            <a:r>
              <a:rPr sz="2000" spc="17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»,</a:t>
            </a:r>
            <a:r>
              <a:rPr lang="ru-RU" sz="2000" spc="17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17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–</a:t>
            </a:r>
            <a:r>
              <a:rPr lang="ru-RU" sz="2000" spc="17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17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под</a:t>
            </a:r>
            <a:r>
              <a:rPr sz="2000" spc="1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держали</a:t>
            </a:r>
            <a:r>
              <a:rPr lang="ru-RU" sz="2000" spc="12" dirty="0" err="1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1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девочки</a:t>
            </a:r>
            <a:r>
              <a:rPr sz="2000" spc="1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.</a:t>
            </a:r>
            <a:r>
              <a:rPr lang="ru-RU" sz="2000" spc="1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1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Воспитательница</a:t>
            </a:r>
            <a:r>
              <a:rPr lang="ru-RU" sz="2000" spc="12" dirty="0" err="1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spc="1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улыбнулась</a:t>
            </a:r>
            <a:r>
              <a:rPr sz="2000" spc="1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.</a:t>
            </a:r>
            <a:r>
              <a:rPr lang="ru-RU" sz="2000" spc="1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+mj-lt"/>
              <a:cs typeface="GHVJVB+NimrodCyrMT"/>
            </a:endParaRPr>
          </a:p>
          <a:p>
            <a:pPr marR="0" algn="ctr">
              <a:spcAft>
                <a:spcPts val="0"/>
              </a:spcAft>
            </a:pPr>
            <a:endParaRPr lang="ru-RU" sz="2000" i="1" dirty="0" smtClean="0">
              <a:solidFill>
                <a:schemeClr val="tx2">
                  <a:lumMod val="50000"/>
                </a:schemeClr>
              </a:solidFill>
              <a:latin typeface="+mj-lt"/>
              <a:cs typeface="GHVJVB+NimrodCyrMT"/>
            </a:endParaRPr>
          </a:p>
          <a:p>
            <a:pPr marR="0" algn="ctr">
              <a:spcAft>
                <a:spcPts val="0"/>
              </a:spcAft>
            </a:pPr>
            <a:r>
              <a:rPr sz="2000" i="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Как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вы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думаете</a:t>
            </a:r>
            <a:r>
              <a:rPr sz="2000" i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,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ребята</a:t>
            </a:r>
            <a:r>
              <a:rPr sz="2000" i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,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ситу</a:t>
            </a:r>
            <a:r>
              <a:rPr sz="2000" i="1" spc="25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ация</a:t>
            </a:r>
            <a:r>
              <a:rPr lang="ru-RU" sz="2000" i="1" spc="25" dirty="0" err="1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spc="25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изменится</a:t>
            </a:r>
            <a:r>
              <a:rPr sz="2000" i="1" spc="25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?</a:t>
            </a:r>
            <a:r>
              <a:rPr lang="ru-RU" sz="2000" i="1" spc="25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spc="25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Будут</a:t>
            </a:r>
            <a:r>
              <a:rPr lang="ru-RU" sz="2000" i="1" spc="25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spc="25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ли</a:t>
            </a:r>
            <a:r>
              <a:rPr lang="ru-RU" sz="2000" i="1" spc="25" dirty="0" err="1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spc="25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теперь</a:t>
            </a:r>
            <a:r>
              <a:rPr lang="ru-RU" sz="2000" i="1" spc="25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spc="25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обижать</a:t>
            </a:r>
            <a:r>
              <a:rPr lang="ru-RU" sz="2000" i="1" spc="25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spc="25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Сере</a:t>
            </a:r>
            <a:r>
              <a:rPr lang="ru-RU" sz="2000" i="1" spc="25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ж</a:t>
            </a:r>
            <a:r>
              <a:rPr sz="2000" i="1" spc="2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у</a:t>
            </a:r>
            <a:r>
              <a:rPr lang="ru-RU" sz="2000" i="1" spc="2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spc="24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Артур</a:t>
            </a:r>
            <a:r>
              <a:rPr lang="ru-RU" sz="2000" i="1" spc="2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spc="2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и</a:t>
            </a:r>
            <a:r>
              <a:rPr lang="ru-RU" sz="2000" i="1" spc="2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spc="24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другие</a:t>
            </a:r>
            <a:r>
              <a:rPr lang="ru-RU" sz="2000" i="1" spc="2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spc="24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мальчишки</a:t>
            </a:r>
            <a:r>
              <a:rPr sz="2000" i="1" spc="2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?</a:t>
            </a:r>
            <a:r>
              <a:rPr lang="ru-RU" sz="2000" i="1" spc="2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spc="2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А</a:t>
            </a:r>
            <a:r>
              <a:rPr lang="ru-RU" sz="2000" i="1" spc="24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spc="24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почему</a:t>
            </a:r>
            <a:r>
              <a:rPr sz="2000" i="1" spc="2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?</a:t>
            </a:r>
            <a:r>
              <a:rPr lang="ru-RU" sz="2000" i="1" spc="2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spc="2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У</a:t>
            </a:r>
            <a:r>
              <a:rPr lang="ru-RU" sz="2000" i="1" spc="24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spc="24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вас</a:t>
            </a:r>
            <a:r>
              <a:rPr lang="ru-RU" sz="2000" i="1" spc="24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endParaRPr sz="2000" i="1" spc="24" dirty="0">
              <a:solidFill>
                <a:schemeClr val="tx2">
                  <a:lumMod val="50000"/>
                </a:schemeClr>
              </a:solidFill>
              <a:latin typeface="+mj-lt"/>
              <a:cs typeface="GHVJVB+NimrodCyrMT"/>
            </a:endParaRPr>
          </a:p>
          <a:p>
            <a:pPr marR="0" algn="ctr">
              <a:spcAft>
                <a:spcPts val="0"/>
              </a:spcAft>
            </a:pPr>
            <a:r>
              <a:rPr lang="ru-RU" sz="2000" i="1" spc="1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В </a:t>
            </a:r>
            <a:r>
              <a:rPr sz="2000" i="1" spc="1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группе</a:t>
            </a:r>
            <a:r>
              <a:rPr lang="ru-RU" sz="2000" i="1" spc="11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spc="1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есть</a:t>
            </a:r>
            <a:r>
              <a:rPr lang="ru-RU" sz="2000" i="1" spc="11" dirty="0" err="1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spc="1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ребята</a:t>
            </a:r>
            <a:r>
              <a:rPr sz="2000" i="1" spc="1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,</a:t>
            </a:r>
            <a:r>
              <a:rPr lang="ru-RU" sz="2000" i="1" spc="1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spc="1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которые</a:t>
            </a:r>
            <a:r>
              <a:rPr lang="ru-RU" sz="2000" i="1" spc="11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spc="1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без</a:t>
            </a:r>
            <a:r>
              <a:rPr lang="ru-RU" sz="2000" i="1" spc="11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spc="1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конца</a:t>
            </a:r>
            <a:r>
              <a:rPr lang="ru-RU" sz="2000" i="1" spc="11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spc="1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обижают</a:t>
            </a:r>
            <a:r>
              <a:rPr lang="ru-RU" sz="2000" i="1" spc="11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endParaRPr sz="2000" i="1" spc="11" dirty="0">
              <a:solidFill>
                <a:schemeClr val="tx2">
                  <a:lumMod val="50000"/>
                </a:schemeClr>
              </a:solidFill>
              <a:latin typeface="+mj-lt"/>
              <a:cs typeface="GHVJVB+NimrodCyrMT"/>
            </a:endParaRPr>
          </a:p>
          <a:p>
            <a:pPr marR="0" algn="ctr">
              <a:spcAft>
                <a:spcPts val="0"/>
              </a:spcAft>
            </a:pP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и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дразнят</a:t>
            </a:r>
            <a:r>
              <a:rPr lang="ru-RU" sz="2000" i="1" dirty="0" err="1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других</a:t>
            </a:r>
            <a:r>
              <a:rPr sz="2000" i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?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Приятно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ли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вам</a:t>
            </a:r>
            <a:r>
              <a:rPr sz="2000" i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,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когда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вас</a:t>
            </a:r>
            <a:r>
              <a:rPr lang="ru-RU" sz="2000" i="1" dirty="0" err="1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драз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н</a:t>
            </a:r>
            <a:r>
              <a:rPr sz="2000" i="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ят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и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обижают</a:t>
            </a:r>
            <a:r>
              <a:rPr sz="2000" i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?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А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дразнить</a:t>
            </a:r>
            <a:r>
              <a:rPr lang="ru-RU" sz="2000" i="1" dirty="0" err="1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и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обижать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других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вам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endParaRPr sz="2000" i="1" dirty="0">
              <a:solidFill>
                <a:schemeClr val="tx2">
                  <a:lumMod val="50000"/>
                </a:schemeClr>
              </a:solidFill>
              <a:latin typeface="+mj-lt"/>
              <a:cs typeface="GHVJVB+NimrodCyrMT"/>
            </a:endParaRPr>
          </a:p>
          <a:p>
            <a:pPr marR="0" algn="ctr">
              <a:spcAft>
                <a:spcPts val="0"/>
              </a:spcAft>
            </a:pPr>
            <a:r>
              <a:rPr sz="2000" i="1" spc="43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нравится</a:t>
            </a:r>
            <a:r>
              <a:rPr sz="2000" i="1" spc="43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?</a:t>
            </a:r>
            <a:r>
              <a:rPr lang="ru-RU" sz="2000" i="1" spc="43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spc="43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Как</a:t>
            </a:r>
            <a:r>
              <a:rPr lang="ru-RU" sz="2000" i="1" spc="43" dirty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spc="43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вы</a:t>
            </a:r>
            <a:r>
              <a:rPr lang="ru-RU" sz="2000" i="1" spc="43" dirty="0" err="1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spc="43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думаете</a:t>
            </a:r>
            <a:r>
              <a:rPr sz="2000" i="1" spc="43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,</a:t>
            </a:r>
            <a:r>
              <a:rPr lang="ru-RU" sz="2000" i="1" spc="43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spc="43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что</a:t>
            </a:r>
            <a:r>
              <a:rPr lang="ru-RU" sz="2000" i="1" spc="43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spc="43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нужно</a:t>
            </a:r>
            <a:r>
              <a:rPr lang="ru-RU" sz="2000" i="1" spc="43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spc="43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сделать</a:t>
            </a:r>
            <a:r>
              <a:rPr sz="2000" i="1" spc="43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,</a:t>
            </a:r>
            <a:r>
              <a:rPr lang="ru-RU" sz="2000" i="1" spc="43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endParaRPr sz="2000" i="1" spc="43" dirty="0">
              <a:solidFill>
                <a:schemeClr val="tx2">
                  <a:lumMod val="50000"/>
                </a:schemeClr>
              </a:solidFill>
              <a:latin typeface="+mj-lt"/>
              <a:cs typeface="GHVJVB+NimrodCyrMT"/>
            </a:endParaRPr>
          </a:p>
          <a:p>
            <a:pPr marR="0" algn="ctr">
              <a:spcAft>
                <a:spcPts val="0"/>
              </a:spcAft>
            </a:pPr>
            <a:r>
              <a:rPr lang="ru-RU" sz="2000" i="1" spc="1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Ч</a:t>
            </a:r>
            <a:r>
              <a:rPr sz="2000" i="1" spc="14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тобы</a:t>
            </a:r>
            <a:r>
              <a:rPr lang="ru-RU" sz="2000" i="1" spc="1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spc="14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перестать</a:t>
            </a:r>
            <a:r>
              <a:rPr lang="ru-RU" sz="2000" i="1" spc="1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spc="14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обижать</a:t>
            </a:r>
            <a:r>
              <a:rPr lang="ru-RU" sz="2000" i="1" spc="1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r>
              <a:rPr sz="2000" i="1" spc="14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других</a:t>
            </a:r>
            <a:r>
              <a:rPr sz="2000" i="1" spc="1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?</a:t>
            </a:r>
            <a:r>
              <a:rPr lang="ru-RU" sz="2000" i="1" spc="1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GHVJVB+NimrodCyrMT"/>
              </a:rPr>
              <a:t> </a:t>
            </a:r>
            <a:endParaRPr sz="2000" i="1" dirty="0">
              <a:solidFill>
                <a:schemeClr val="tx2">
                  <a:lumMod val="50000"/>
                </a:schemeClr>
              </a:solidFill>
              <a:latin typeface="+mj-lt"/>
              <a:cs typeface="FKPWUO+Whitney-Book"/>
            </a:endParaRPr>
          </a:p>
        </p:txBody>
      </p:sp>
    </p:spTree>
    <p:extLst>
      <p:ext uri="{BB962C8B-B14F-4D97-AF65-F5344CB8AC3E}">
        <p14:creationId xmlns:p14="http://schemas.microsoft.com/office/powerpoint/2010/main" val="2322256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988840"/>
            <a:ext cx="6965245" cy="3456384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  <a:t>Рисование по </a:t>
            </a:r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  <a:t>сказке</a:t>
            </a:r>
            <a:r>
              <a:rPr lang="ru-RU" sz="4800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48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 Цель: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подвести детей к 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осознанию содержания сказки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.</a:t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</a:rPr>
            </a:b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6924" y="188640"/>
            <a:ext cx="2088232" cy="208823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072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628800"/>
            <a:ext cx="6965245" cy="3456384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  <a:t>Упражнение </a:t>
            </a:r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  <a:t>«Листочки»</a:t>
            </a:r>
            <a:r>
              <a:rPr lang="ru-RU" sz="4800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48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Цель: 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развивать конструктивные коммуникативные навыки, ответственность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за свои высказывания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.</a:t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</a:rPr>
            </a:br>
            <a:endParaRPr lang="ru-RU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548" y="548680"/>
            <a:ext cx="2444555" cy="172819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1807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060848"/>
            <a:ext cx="6965245" cy="3456384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  <a:t>Авторская модификация релаксации «Цветочный дождь»</a:t>
            </a:r>
            <a:r>
              <a:rPr lang="ru-RU" sz="4800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48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Цели: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способствовать снятию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</a:rPr>
              <a:t>психомышечного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, психоэмоционального напряжения,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расслаблению, формировать позитивное мировосприятие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.</a:t>
            </a:r>
            <a:r>
              <a:rPr lang="ru-RU" sz="48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4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8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4800" dirty="0">
                <a:solidFill>
                  <a:schemeClr val="tx2">
                    <a:lumMod val="50000"/>
                  </a:schemeClr>
                </a:solidFill>
              </a:rPr>
            </a:br>
            <a:endParaRPr lang="ru-RU" sz="24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13282"/>
            <a:ext cx="1949584" cy="255070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807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628800"/>
            <a:ext cx="6965245" cy="3456384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  <a:t>Рефлексия</a:t>
            </a:r>
            <a:b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  <a:t>«Со свечой»</a:t>
            </a:r>
            <a:r>
              <a:rPr lang="ru-RU" sz="4800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48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Цель: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 развивать когнитивное и эмоциональное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</a:rPr>
              <a:t>самооценивание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.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tx2">
                    <a:lumMod val="50000"/>
                  </a:schemeClr>
                </a:solidFill>
              </a:rPr>
            </a:br>
            <a:endParaRPr lang="ru-RU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88640"/>
            <a:ext cx="1832844" cy="283429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807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628800"/>
            <a:ext cx="6965245" cy="3456384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  <a:t>Ритуал прощания</a:t>
            </a:r>
            <a:r>
              <a:rPr lang="ru-RU" sz="4800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48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Цели: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 завершить работу группы, создать положительный настрой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.</a:t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</a:rPr>
            </a:br>
            <a:endParaRPr lang="ru-RU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88641"/>
            <a:ext cx="1878087" cy="197634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807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5809" y="1052736"/>
            <a:ext cx="7704856" cy="4536504"/>
          </a:xfrm>
        </p:spPr>
        <p:txBody>
          <a:bodyPr>
            <a:normAutofit fontScale="90000"/>
          </a:bodyPr>
          <a:lstStyle/>
          <a:p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</a:rPr>
              <a:t>Участники: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 дети 6–7 лет. 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</a:rPr>
              <a:t>Оптимальное количество участников: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 7–8 человек.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</a:rPr>
              <a:t>Цели: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 провести профилактику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</a:rPr>
              <a:t>буллинга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 у детей; формировать коммуникативные навыки, навыки сотрудничества, взаимодействия; установить доброжелательный контакт между сверстниками; снизить эмоциональное напряжение.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</a:rPr>
              <a:t>Материалы: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клубок цветных ниток, свеча, аудиозапись с релаксационной музыкой, аудиоаппаратура, бумага,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</a:rPr>
              <a:t>стикеры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 с плохими и хорошими качествами, мусорное  ведро, безопасный нож, краски, карандаши, фломастеры, два одинаковых яблока, одно из которых предварительно несколько раз били о твердую поверхность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115616" y="4581128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53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628800"/>
            <a:ext cx="6965245" cy="3456384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  <a:t>Приветствие, </a:t>
            </a:r>
            <a:r>
              <a:rPr lang="ru-RU" sz="4800" b="1" dirty="0">
                <a:solidFill>
                  <a:schemeClr val="tx2">
                    <a:lumMod val="50000"/>
                  </a:schemeClr>
                </a:solidFill>
              </a:rPr>
              <a:t>обсуждение правил</a:t>
            </a:r>
            <a:br>
              <a:rPr lang="ru-RU" sz="48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Цели: 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создать положительный эмоциональный фон, способствовать снятию тревоги и напряжения, создать атмосферу доверия, сплотить детей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.</a:t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</a:rPr>
            </a:b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88640"/>
            <a:ext cx="1872208" cy="187220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9136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628800"/>
            <a:ext cx="6965245" cy="3456384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  <a:t>Упражнение </a:t>
            </a:r>
            <a:b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  <a:t>«Живая нить»</a:t>
            </a:r>
            <a:r>
              <a:rPr lang="ru-RU" sz="4800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48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Цели: 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создать положительный эмоциональный фон, сплотить детей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.</a:t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</a:rPr>
            </a:b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456" y="260649"/>
            <a:ext cx="2227343" cy="158417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86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700808"/>
            <a:ext cx="7272808" cy="3456384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chemeClr val="tx2">
                    <a:lumMod val="50000"/>
                  </a:schemeClr>
                </a:solidFill>
              </a:rPr>
              <a:t>Работа с авторской сказкой </a:t>
            </a:r>
            <a:br>
              <a:rPr lang="ru-RU" sz="60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6000" b="1" u="sng" dirty="0" smtClean="0">
                <a:solidFill>
                  <a:schemeClr val="tx2">
                    <a:lumMod val="50000"/>
                  </a:schemeClr>
                </a:solidFill>
              </a:rPr>
              <a:t>«Сережа в </a:t>
            </a:r>
            <a:br>
              <a:rPr lang="ru-RU" sz="6000" b="1" u="sng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6000" b="1" u="sng" dirty="0" smtClean="0">
                <a:solidFill>
                  <a:schemeClr val="tx2">
                    <a:lumMod val="50000"/>
                  </a:schemeClr>
                </a:solidFill>
              </a:rPr>
              <a:t>детском саду»</a:t>
            </a:r>
            <a:br>
              <a:rPr lang="ru-RU" sz="6000" b="1" u="sng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sz="6000" u="sng" dirty="0"/>
          </a:p>
        </p:txBody>
      </p:sp>
    </p:spTree>
    <p:extLst>
      <p:ext uri="{BB962C8B-B14F-4D97-AF65-F5344CB8AC3E}">
        <p14:creationId xmlns:p14="http://schemas.microsoft.com/office/powerpoint/2010/main" val="1687113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628800"/>
            <a:ext cx="7704856" cy="4010797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</a:rPr>
              <a:t>В одном городе жил-был мальчик Сережа. Ему было шесть лет. Сережа был уже большой, и каждый день ходил в детский сад. Садик был хороший: 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7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</a:rPr>
              <a:t>там была добрая воспитательница, много ярких игрушек, интересных книжек, веселые девочки...</a:t>
            </a:r>
            <a:br>
              <a:rPr lang="ru-RU" sz="17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</a:rPr>
              <a:t>Но… В группу вместе с Сережей ходил мальчик Артур.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</a:rPr>
              <a:t>Артур был умный, сильный,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</a:rPr>
              <a:t>он ходил в спортивную секцию. С Артуром дружили многие 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7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</a:rPr>
              <a:t>мальчишки, ведь родители покупали ему самые дорогие и модные игрушки, и Артур приносил их в детский сад. А с Сережей никто не хотел дружить, ведь он был полный, неуклюжий и к тому же носил очки. В детском саду Сереже было очень плохо.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7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</a:rPr>
              <a:t>Артур и его друзья часто обижали Сережу. Они смеялись над тем, что Сережа плохо бегает, неловко ловит мяч, что у него нет крутых игрушек,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</a:rPr>
              <a:t>что он носит  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</a:rPr>
              <a:t>очки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</a:rPr>
              <a:t>«Эй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</a:rPr>
              <a:t>,  очкарик,  мы  не  будем 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7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</a:rPr>
              <a:t>с тобой играть, ты жирный!» – говорил Артур.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</a:rPr>
              <a:t>«Пузо-пузо  – три арбуза, полтора мешка кишок,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</a:rPr>
              <a:t>пузо село на горшок, затрещал горшок от груза»,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</a:rPr>
              <a:t>- смеялись мальчишки. «Ты вообще ничего не можешь, жир-база», – дразнился Артур. «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</a:rPr>
              <a:t>Идиꢀ</a:t>
            </a:r>
            <a:br>
              <a:rPr lang="ru-RU" sz="17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</a:rPr>
              <a:t>отсюда, а то догоним и врежем», – поддакивали 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7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</a:rPr>
              <a:t>его приятели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</a:rPr>
              <a:t>.</a:t>
            </a:r>
            <a:br>
              <a:rPr lang="ru-RU" sz="17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800" dirty="0">
                <a:solidFill>
                  <a:schemeClr val="tx2">
                    <a:lumMod val="50000"/>
                  </a:schemeClr>
                </a:solidFill>
              </a:rPr>
            </a:b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238570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"/>
          <p:cNvSpPr txBox="1"/>
          <p:nvPr/>
        </p:nvSpPr>
        <p:spPr>
          <a:xfrm>
            <a:off x="1115616" y="908720"/>
            <a:ext cx="6984776" cy="50783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sz="1500" spc="-2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Бедному</a:t>
            </a:r>
            <a:r>
              <a:rPr lang="ru-RU" sz="1500" spc="-2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 </a:t>
            </a:r>
            <a:r>
              <a:rPr sz="1500" spc="-2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Сереже</a:t>
            </a:r>
            <a:r>
              <a:rPr lang="ru-RU" sz="1500" spc="-21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-2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было</a:t>
            </a:r>
            <a:r>
              <a:rPr lang="ru-RU" sz="1500" spc="-21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-2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так</a:t>
            </a:r>
            <a:r>
              <a:rPr lang="ru-RU" sz="1500" spc="-21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-2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больно</a:t>
            </a:r>
            <a:r>
              <a:rPr lang="ru-RU" sz="1500" spc="-21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-2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слышать</a:t>
            </a:r>
            <a:r>
              <a:rPr lang="ru-RU" sz="1500" spc="-21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-2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обидные</a:t>
            </a:r>
            <a:r>
              <a:rPr lang="ru-RU" sz="1500" spc="-21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 </a:t>
            </a:r>
            <a:r>
              <a:rPr sz="1500" spc="44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слова</a:t>
            </a:r>
            <a:r>
              <a:rPr sz="1500" spc="4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.</a:t>
            </a:r>
            <a:r>
              <a:rPr lang="ru-RU" sz="1500" spc="4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44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Он</a:t>
            </a:r>
            <a:r>
              <a:rPr lang="ru-RU" sz="1500" spc="44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44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подолгу</a:t>
            </a:r>
            <a:r>
              <a:rPr lang="ru-RU" sz="1500" spc="44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44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сидел</a:t>
            </a:r>
            <a:r>
              <a:rPr lang="ru-RU" sz="1500" spc="44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44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один</a:t>
            </a:r>
            <a:r>
              <a:rPr lang="ru-RU" sz="1500" spc="44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4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и</a:t>
            </a:r>
            <a:r>
              <a:rPr lang="ru-RU" sz="1500" spc="44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44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думал</a:t>
            </a:r>
            <a:r>
              <a:rPr sz="1500" spc="4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.</a:t>
            </a:r>
            <a:r>
              <a:rPr lang="ru-RU" sz="1500" spc="4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4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«</a:t>
            </a:r>
            <a:r>
              <a:rPr sz="1500" spc="44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Ну</a:t>
            </a:r>
            <a:r>
              <a:rPr lang="ru-RU" sz="1500" spc="4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44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по</a:t>
            </a:r>
            <a:r>
              <a:rPr sz="1500" spc="2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чему</a:t>
            </a:r>
            <a:r>
              <a:rPr lang="ru-RU" sz="1500" spc="22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2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я</a:t>
            </a:r>
            <a:r>
              <a:rPr lang="ru-RU" sz="1500" spc="22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2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такой</a:t>
            </a:r>
            <a:r>
              <a:rPr lang="ru-RU" sz="1500" spc="22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2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толстый</a:t>
            </a:r>
            <a:r>
              <a:rPr sz="1500" spc="2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,</a:t>
            </a:r>
            <a:r>
              <a:rPr lang="ru-RU" sz="1500" spc="2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2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такой</a:t>
            </a:r>
            <a:r>
              <a:rPr lang="ru-RU" sz="1500" spc="22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2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неуклюжий</a:t>
            </a:r>
            <a:r>
              <a:rPr sz="1500" spc="2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?</a:t>
            </a:r>
            <a:r>
              <a:rPr lang="ru-RU" sz="1500" spc="2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2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Зачем</a:t>
            </a:r>
            <a:r>
              <a:rPr lang="ru-RU" sz="1500" spc="22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lang="ru-RU" sz="1500" spc="5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м</a:t>
            </a:r>
            <a:r>
              <a:rPr sz="1500" spc="5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не</a:t>
            </a:r>
            <a:r>
              <a:rPr lang="ru-RU" sz="1500" spc="5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5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эти</a:t>
            </a:r>
            <a:r>
              <a:rPr lang="ru-RU" sz="1500" spc="52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5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очки</a:t>
            </a:r>
            <a:r>
              <a:rPr sz="1500" spc="5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?»</a:t>
            </a:r>
            <a:r>
              <a:rPr lang="ru-RU" sz="1500" spc="5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5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–</a:t>
            </a:r>
            <a:r>
              <a:rPr lang="ru-RU" sz="1500" spc="52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5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плакал</a:t>
            </a:r>
            <a:r>
              <a:rPr lang="ru-RU" sz="1500" spc="52" dirty="0" err="1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5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он</a:t>
            </a:r>
            <a:r>
              <a:rPr sz="1500" spc="5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.</a:t>
            </a:r>
            <a:r>
              <a:rPr lang="ru-RU" sz="1500" spc="5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5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Горячие</a:t>
            </a:r>
            <a:r>
              <a:rPr lang="ru-RU" sz="1500" spc="52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5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слезы</a:t>
            </a:r>
            <a:r>
              <a:rPr lang="ru-RU" sz="1500" spc="52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5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ка</a:t>
            </a:r>
            <a:r>
              <a:rPr lang="ru-RU" sz="1500" spc="52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т</a:t>
            </a:r>
            <a:r>
              <a:rPr sz="1500" spc="35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ились</a:t>
            </a:r>
            <a:r>
              <a:rPr lang="ru-RU" sz="1500" spc="35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35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по</a:t>
            </a:r>
            <a:r>
              <a:rPr lang="ru-RU" sz="1500" spc="35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35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его</a:t>
            </a:r>
            <a:r>
              <a:rPr lang="ru-RU" sz="1500" spc="35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35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щекам</a:t>
            </a:r>
            <a:r>
              <a:rPr sz="1500" spc="35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,</a:t>
            </a:r>
            <a:r>
              <a:rPr lang="ru-RU" sz="1500" spc="35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35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но</a:t>
            </a:r>
            <a:r>
              <a:rPr lang="ru-RU" sz="1500" spc="35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35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никого</a:t>
            </a:r>
            <a:r>
              <a:rPr lang="ru-RU" sz="1500" spc="35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35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не</a:t>
            </a:r>
            <a:r>
              <a:rPr lang="ru-RU" sz="1500" spc="35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35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было</a:t>
            </a:r>
            <a:r>
              <a:rPr lang="ru-RU" sz="1500" spc="35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35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рядом</a:t>
            </a:r>
            <a:r>
              <a:rPr sz="1500" spc="35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,</a:t>
            </a:r>
            <a:r>
              <a:rPr lang="ru-RU" sz="1500" spc="35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чтобы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пожалеть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мальчика</a:t>
            </a:r>
            <a:r>
              <a:rPr sz="15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.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Сережа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очень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грустил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17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и</a:t>
            </a:r>
            <a:r>
              <a:rPr lang="ru-RU" sz="1500" spc="17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17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переживал</a:t>
            </a:r>
            <a:r>
              <a:rPr lang="ru-RU" sz="1500" spc="17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17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из-за</a:t>
            </a:r>
            <a:r>
              <a:rPr lang="ru-RU" sz="1500" spc="17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17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того</a:t>
            </a:r>
            <a:r>
              <a:rPr sz="1500" spc="17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,</a:t>
            </a:r>
            <a:r>
              <a:rPr lang="ru-RU" sz="1500" spc="17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17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что</a:t>
            </a:r>
            <a:r>
              <a:rPr lang="ru-RU" sz="1500" spc="17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17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никто</a:t>
            </a:r>
            <a:r>
              <a:rPr lang="ru-RU" sz="1500" spc="17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17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не</a:t>
            </a:r>
            <a:r>
              <a:rPr lang="ru-RU" sz="1500" spc="17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17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хотел</a:t>
            </a:r>
            <a:r>
              <a:rPr lang="ru-RU" sz="1500" spc="17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17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с</a:t>
            </a:r>
            <a:r>
              <a:rPr lang="ru-RU" sz="1500" spc="17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17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ним</a:t>
            </a:r>
            <a:r>
              <a:rPr lang="ru-RU" sz="1500" spc="17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 </a:t>
            </a:r>
            <a:r>
              <a:rPr sz="1500" spc="14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дружить</a:t>
            </a:r>
            <a:r>
              <a:rPr sz="1500" spc="1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.</a:t>
            </a:r>
            <a:r>
              <a:rPr lang="ru-RU" sz="1500" spc="1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14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Казалось</a:t>
            </a:r>
            <a:r>
              <a:rPr sz="1500" spc="1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,</a:t>
            </a:r>
            <a:r>
              <a:rPr lang="ru-RU" sz="1500" spc="1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14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еще</a:t>
            </a:r>
            <a:r>
              <a:rPr lang="ru-RU" sz="1500" spc="14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14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чуть-чуть</a:t>
            </a:r>
            <a:r>
              <a:rPr sz="1500" spc="1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,</a:t>
            </a:r>
            <a:r>
              <a:rPr lang="ru-RU" sz="1500" spc="1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1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и</a:t>
            </a:r>
            <a:r>
              <a:rPr lang="ru-RU" sz="1500" spc="14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14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он</a:t>
            </a:r>
            <a:r>
              <a:rPr lang="ru-RU" sz="1500" spc="14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14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заболеет</a:t>
            </a:r>
            <a:r>
              <a:rPr sz="1500" spc="14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.</a:t>
            </a:r>
            <a:r>
              <a:rPr lang="ru-RU" sz="1500" spc="14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endParaRPr lang="ru-RU" sz="1500" spc="14" dirty="0" smtClean="0">
              <a:solidFill>
                <a:schemeClr val="tx2">
                  <a:lumMod val="50000"/>
                </a:schemeClr>
              </a:solidFill>
              <a:latin typeface="+mj-lt"/>
              <a:cs typeface="BJPTOR+NimrodCyrMT"/>
            </a:endParaRPr>
          </a:p>
          <a:p>
            <a:pPr marL="0" marR="0" algn="ctr">
              <a:spcAft>
                <a:spcPts val="0"/>
              </a:spcAft>
            </a:pPr>
            <a:endParaRPr lang="ru-RU" sz="1500" spc="14" dirty="0">
              <a:solidFill>
                <a:schemeClr val="tx2">
                  <a:lumMod val="50000"/>
                </a:schemeClr>
              </a:solidFill>
              <a:latin typeface="+mj-lt"/>
              <a:cs typeface="BJPTOR+NimrodCyrMT"/>
            </a:endParaRPr>
          </a:p>
          <a:p>
            <a:pPr marL="0" marR="0" algn="ctr">
              <a:spcAft>
                <a:spcPts val="0"/>
              </a:spcAft>
            </a:pPr>
            <a:r>
              <a:rPr sz="1500" i="1" spc="43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Как</a:t>
            </a:r>
            <a:r>
              <a:rPr lang="ru-RU" sz="1500" i="1" spc="43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i="1" spc="43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вы</a:t>
            </a:r>
            <a:r>
              <a:rPr lang="ru-RU" sz="1500" i="1" spc="43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i="1" spc="43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думаете</a:t>
            </a:r>
            <a:r>
              <a:rPr sz="1500" i="1" spc="43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,</a:t>
            </a:r>
            <a:r>
              <a:rPr lang="ru-RU" sz="1500" i="1" spc="43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i="1" spc="43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что</a:t>
            </a:r>
            <a:r>
              <a:rPr lang="ru-RU" sz="1500" i="1" spc="43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i="1" spc="43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чувствовал</a:t>
            </a:r>
            <a:r>
              <a:rPr lang="ru-RU" sz="1500" i="1" spc="43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i="1" spc="43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Сережа</a:t>
            </a:r>
            <a:r>
              <a:rPr sz="1500" i="1" spc="43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,</a:t>
            </a:r>
            <a:r>
              <a:rPr lang="ru-RU" sz="1500" i="1" spc="43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i="1" spc="43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когда</a:t>
            </a:r>
            <a:r>
              <a:rPr lang="ru-RU" sz="1500" i="1" spc="43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i="1" spc="1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его</a:t>
            </a:r>
            <a:r>
              <a:rPr lang="ru-RU" sz="1500" i="1" spc="12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i="1" spc="1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обижали</a:t>
            </a:r>
            <a:r>
              <a:rPr lang="ru-RU" sz="1500" i="1" spc="12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i="1" spc="1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мальчишки</a:t>
            </a:r>
            <a:r>
              <a:rPr sz="1500" i="1" spc="1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?</a:t>
            </a:r>
            <a:r>
              <a:rPr lang="ru-RU" sz="1500" i="1" spc="1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i="1" spc="1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А</a:t>
            </a:r>
            <a:r>
              <a:rPr lang="ru-RU" sz="1500" i="1" spc="12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i="1" spc="1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вы</a:t>
            </a:r>
            <a:r>
              <a:rPr lang="ru-RU" sz="1500" i="1" spc="12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i="1" spc="1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когда-нибудь</a:t>
            </a:r>
            <a:r>
              <a:rPr lang="ru-RU" sz="1500" i="1" spc="12" dirty="0" err="1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i="1" spc="1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чув</a:t>
            </a:r>
            <a:r>
              <a:rPr lang="ru-RU" sz="1500" i="1" spc="1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с</a:t>
            </a:r>
            <a:r>
              <a:rPr sz="1500" i="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твовали</a:t>
            </a:r>
            <a:r>
              <a:rPr lang="ru-RU" sz="1500" i="1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i="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подобное</a:t>
            </a:r>
            <a:r>
              <a:rPr sz="1500" i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,</a:t>
            </a:r>
            <a:r>
              <a:rPr lang="ru-RU" sz="1500" i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i="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переживали</a:t>
            </a:r>
            <a:r>
              <a:rPr lang="ru-RU" sz="1500" i="1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i="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такие</a:t>
            </a:r>
            <a:r>
              <a:rPr lang="ru-RU" sz="1500" i="1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i="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же</a:t>
            </a:r>
            <a:r>
              <a:rPr lang="ru-RU" sz="1500" i="1" dirty="0" err="1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i="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чувства</a:t>
            </a:r>
            <a:r>
              <a:rPr sz="1500" i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?</a:t>
            </a:r>
            <a:endParaRPr sz="1500" i="1" dirty="0">
              <a:solidFill>
                <a:schemeClr val="tx2">
                  <a:lumMod val="50000"/>
                </a:schemeClr>
              </a:solidFill>
              <a:latin typeface="+mj-lt"/>
              <a:cs typeface="BJPTOR+NimrodCyrMT"/>
            </a:endParaRPr>
          </a:p>
          <a:p>
            <a:pPr marL="0" marR="0" algn="ctr">
              <a:spcAft>
                <a:spcPts val="0"/>
              </a:spcAft>
            </a:pPr>
            <a:r>
              <a:rPr sz="1500" i="1" spc="15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Когда</a:t>
            </a:r>
            <a:r>
              <a:rPr sz="1500" i="1" spc="15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?</a:t>
            </a:r>
            <a:r>
              <a:rPr lang="ru-RU" sz="1500" i="1" spc="15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i="1" spc="15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Что</a:t>
            </a:r>
            <a:r>
              <a:rPr lang="ru-RU" sz="1500" i="1" spc="15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i="1" spc="15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вы</a:t>
            </a:r>
            <a:r>
              <a:rPr lang="ru-RU" sz="1500" i="1" spc="15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i="1" spc="15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тогда</a:t>
            </a:r>
            <a:r>
              <a:rPr lang="ru-RU" sz="1500" i="1" spc="15" dirty="0" err="1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i="1" spc="15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делали</a:t>
            </a:r>
            <a:r>
              <a:rPr sz="1500" i="1" spc="15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?</a:t>
            </a:r>
            <a:r>
              <a:rPr lang="ru-RU" sz="1500" i="1" spc="15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i="1" spc="1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IFCOBQ+Whitney-Book"/>
              </a:rPr>
              <a:t>(</a:t>
            </a:r>
            <a:r>
              <a:rPr sz="1500" i="1" spc="1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IFCOBQ+Whitney-Book"/>
              </a:rPr>
              <a:t>Дети</a:t>
            </a:r>
            <a:r>
              <a:rPr lang="ru-RU" sz="1500" i="1" spc="1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IFCOBQ+Whitney-Book"/>
              </a:rPr>
              <a:t> </a:t>
            </a:r>
            <a:r>
              <a:rPr sz="1500" i="1" spc="1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IFCOBQ+Whitney-Book"/>
              </a:rPr>
              <a:t>отвечают</a:t>
            </a:r>
            <a:r>
              <a:rPr sz="1500" i="1" spc="1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IFCOBQ+Whitney-Book"/>
              </a:rPr>
              <a:t>.)</a:t>
            </a:r>
            <a:endParaRPr lang="ru-RU" sz="1500" i="1" spc="11" dirty="0" smtClean="0">
              <a:solidFill>
                <a:schemeClr val="tx2">
                  <a:lumMod val="50000"/>
                </a:schemeClr>
              </a:solidFill>
              <a:latin typeface="+mj-lt"/>
              <a:cs typeface="IFCOBQ+Whitney-Book"/>
            </a:endParaRPr>
          </a:p>
          <a:p>
            <a:pPr marL="0" marR="0" algn="ctr">
              <a:spcAft>
                <a:spcPts val="0"/>
              </a:spcAft>
            </a:pPr>
            <a:endParaRPr sz="1500" spc="11" dirty="0">
              <a:solidFill>
                <a:schemeClr val="tx2">
                  <a:lumMod val="50000"/>
                </a:schemeClr>
              </a:solidFill>
              <a:latin typeface="+mj-lt"/>
              <a:cs typeface="IFCOBQ+Whitney-Book"/>
            </a:endParaRPr>
          </a:p>
          <a:p>
            <a:pPr marL="0" marR="0" algn="ctr">
              <a:spcAft>
                <a:spcPts val="0"/>
              </a:spcAft>
            </a:pPr>
            <a:r>
              <a:rPr sz="1500" spc="27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Но</a:t>
            </a:r>
            <a:r>
              <a:rPr lang="ru-RU" sz="1500" spc="27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27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однажды</a:t>
            </a:r>
            <a:r>
              <a:rPr lang="ru-RU" sz="1500" spc="27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27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Артур</a:t>
            </a:r>
            <a:r>
              <a:rPr lang="ru-RU" sz="1500" spc="27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27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и</a:t>
            </a:r>
            <a:r>
              <a:rPr lang="ru-RU" sz="1500" spc="27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27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его</a:t>
            </a:r>
            <a:r>
              <a:rPr lang="ru-RU" sz="1500" spc="27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27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друзья</a:t>
            </a:r>
            <a:r>
              <a:rPr lang="ru-RU" sz="1500" spc="27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27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сильно</a:t>
            </a:r>
            <a:r>
              <a:rPr lang="ru-RU" sz="1500" spc="27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27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обидели</a:t>
            </a:r>
            <a:r>
              <a:rPr lang="ru-RU" sz="1500" spc="27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36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Сережу</a:t>
            </a:r>
            <a:r>
              <a:rPr sz="1500" spc="36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.</a:t>
            </a:r>
            <a:r>
              <a:rPr lang="ru-RU" sz="1500" spc="36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36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На</a:t>
            </a:r>
            <a:r>
              <a:rPr lang="ru-RU" sz="1500" spc="36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36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прогулке</a:t>
            </a:r>
            <a:r>
              <a:rPr lang="ru-RU" sz="1500" spc="36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36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они</a:t>
            </a:r>
            <a:r>
              <a:rPr lang="ru-RU" sz="1500" spc="36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36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забрали</a:t>
            </a:r>
            <a:r>
              <a:rPr lang="ru-RU" sz="1500" spc="36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36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у</a:t>
            </a:r>
            <a:r>
              <a:rPr lang="ru-RU" sz="1500" spc="36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36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него</a:t>
            </a:r>
            <a:r>
              <a:rPr lang="ru-RU" sz="1500" spc="36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36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шапку</a:t>
            </a:r>
            <a:r>
              <a:rPr lang="ru-RU" sz="1500" spc="36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48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и</a:t>
            </a:r>
            <a:r>
              <a:rPr lang="ru-RU" sz="1500" spc="48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48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заставили</a:t>
            </a:r>
            <a:r>
              <a:rPr lang="ru-RU" sz="1500" spc="48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48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бегать</a:t>
            </a:r>
            <a:r>
              <a:rPr lang="ru-RU" sz="1500" spc="48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48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за</a:t>
            </a:r>
            <a:r>
              <a:rPr lang="ru-RU" sz="1500" spc="48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48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ними</a:t>
            </a:r>
            <a:r>
              <a:rPr sz="1500" spc="48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,</a:t>
            </a:r>
            <a:r>
              <a:rPr lang="ru-RU" sz="1500" spc="48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48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чтобы</a:t>
            </a:r>
            <a:r>
              <a:rPr lang="ru-RU" sz="1500" spc="48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48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ее</a:t>
            </a:r>
            <a:r>
              <a:rPr lang="ru-RU" sz="1500" spc="48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48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вернуть</a:t>
            </a:r>
            <a:r>
              <a:rPr sz="1500" spc="48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.</a:t>
            </a:r>
            <a:r>
              <a:rPr lang="ru-RU" sz="1500" spc="48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35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Артур</a:t>
            </a:r>
            <a:r>
              <a:rPr lang="ru-RU" sz="1500" spc="35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35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подзадоривал</a:t>
            </a:r>
            <a:r>
              <a:rPr lang="ru-RU" sz="1500" spc="35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35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Сережу</a:t>
            </a:r>
            <a:r>
              <a:rPr lang="ru-RU" sz="1500" spc="35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35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такими</a:t>
            </a:r>
            <a:r>
              <a:rPr lang="ru-RU" sz="1500" spc="35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35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обидными</a:t>
            </a:r>
            <a:r>
              <a:rPr lang="ru-RU" sz="1500" spc="35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28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словами</a:t>
            </a:r>
            <a:r>
              <a:rPr sz="1500" spc="28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,</a:t>
            </a:r>
            <a:r>
              <a:rPr lang="ru-RU" sz="1500" spc="28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28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что</a:t>
            </a:r>
            <a:r>
              <a:rPr lang="ru-RU" sz="1500" spc="28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28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и</a:t>
            </a:r>
            <a:r>
              <a:rPr lang="ru-RU" sz="1500" spc="28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28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повторять</a:t>
            </a:r>
            <a:r>
              <a:rPr lang="ru-RU" sz="1500" spc="28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28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их</a:t>
            </a:r>
            <a:r>
              <a:rPr lang="ru-RU" sz="1500" spc="28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28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не</a:t>
            </a:r>
            <a:r>
              <a:rPr lang="ru-RU" sz="1500" spc="28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28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хочется</a:t>
            </a:r>
            <a:r>
              <a:rPr sz="1500" spc="28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.</a:t>
            </a:r>
            <a:r>
              <a:rPr lang="ru-RU" sz="1500" spc="28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28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Сережа</a:t>
            </a:r>
            <a:r>
              <a:rPr lang="ru-RU" sz="1500" spc="28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б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ыстро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выбился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из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сил</a:t>
            </a:r>
            <a:r>
              <a:rPr sz="15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,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его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очки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запотели</a:t>
            </a:r>
            <a:r>
              <a:rPr sz="15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,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и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он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ни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к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ак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не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мог</a:t>
            </a:r>
            <a:r>
              <a:rPr lang="ru-RU" sz="1500" dirty="0" err="1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отдышаться</a:t>
            </a:r>
            <a:r>
              <a:rPr sz="15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.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Мальчик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сел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на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скамеечку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и 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заплакал</a:t>
            </a:r>
            <a:r>
              <a:rPr sz="15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.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Ему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казалось</a:t>
            </a:r>
            <a:r>
              <a:rPr sz="15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,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что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весь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мир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ненавидит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lang="ru-RU" sz="1500" spc="2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е</a:t>
            </a:r>
            <a:r>
              <a:rPr sz="1500" spc="2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го</a:t>
            </a:r>
            <a:r>
              <a:rPr lang="ru-RU" sz="1500" spc="2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2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и</a:t>
            </a:r>
            <a:r>
              <a:rPr lang="ru-RU" sz="1500" spc="21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2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поэтому</a:t>
            </a:r>
            <a:r>
              <a:rPr lang="ru-RU" sz="1500" spc="21" dirty="0" err="1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2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специально</a:t>
            </a:r>
            <a:r>
              <a:rPr lang="ru-RU" sz="1500" spc="2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2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обижает</a:t>
            </a:r>
            <a:r>
              <a:rPr sz="1500" spc="2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.</a:t>
            </a:r>
            <a:r>
              <a:rPr lang="ru-RU" sz="1500" spc="2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2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В</a:t>
            </a:r>
            <a:r>
              <a:rPr lang="ru-RU" sz="1500" spc="21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2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этот</a:t>
            </a:r>
            <a:r>
              <a:rPr lang="ru-RU" sz="1500" spc="21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21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груст</a:t>
            </a:r>
            <a:r>
              <a:rPr sz="1500" spc="47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ный</a:t>
            </a:r>
            <a:r>
              <a:rPr lang="ru-RU" sz="1500" spc="47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47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момент</a:t>
            </a:r>
            <a:r>
              <a:rPr lang="ru-RU" sz="1500" spc="47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47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к</a:t>
            </a:r>
            <a:r>
              <a:rPr lang="ru-RU" sz="1500" spc="47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47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нему</a:t>
            </a:r>
            <a:r>
              <a:rPr lang="ru-RU" sz="1500" spc="47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47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подсела</a:t>
            </a:r>
            <a:r>
              <a:rPr lang="ru-RU" sz="1500" spc="47" dirty="0" err="1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47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воспитательница</a:t>
            </a:r>
            <a:r>
              <a:rPr sz="1500" spc="47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,</a:t>
            </a:r>
            <a:r>
              <a:rPr lang="ru-RU" sz="1500" spc="47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т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акая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теплая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и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светлая</a:t>
            </a:r>
            <a:r>
              <a:rPr sz="15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,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как</a:t>
            </a:r>
            <a:r>
              <a:rPr lang="ru-RU" sz="1500" dirty="0" err="1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волшебница</a:t>
            </a:r>
            <a:r>
              <a:rPr sz="15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.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«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Ничего</a:t>
            </a:r>
            <a:r>
              <a:rPr sz="15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,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4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Сережа</a:t>
            </a:r>
            <a:r>
              <a:rPr sz="1500" spc="4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,</a:t>
            </a:r>
            <a:r>
              <a:rPr lang="ru-RU" sz="1500" spc="4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4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я</a:t>
            </a:r>
            <a:r>
              <a:rPr lang="ru-RU" sz="1500" spc="42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4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тебе</a:t>
            </a:r>
            <a:r>
              <a:rPr lang="ru-RU" sz="1500" spc="42" dirty="0" err="1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4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помогу</a:t>
            </a:r>
            <a:r>
              <a:rPr sz="1500" spc="4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»,</a:t>
            </a:r>
            <a:r>
              <a:rPr lang="ru-RU" sz="1500" spc="4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4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–</a:t>
            </a:r>
            <a:r>
              <a:rPr lang="ru-RU" sz="1500" spc="4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4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сказала</a:t>
            </a:r>
            <a:r>
              <a:rPr lang="ru-RU" sz="1500" spc="4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4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она</a:t>
            </a:r>
            <a:r>
              <a:rPr lang="ru-RU" sz="1500" spc="42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42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и</a:t>
            </a:r>
            <a:r>
              <a:rPr lang="ru-RU" sz="1500" spc="42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42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обняла</a:t>
            </a:r>
            <a:r>
              <a:rPr lang="ru-RU" sz="1500" spc="42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18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мальчика</a:t>
            </a:r>
            <a:r>
              <a:rPr sz="1500" spc="18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.</a:t>
            </a:r>
            <a:r>
              <a:rPr lang="ru-RU" sz="1500" spc="18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18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От</a:t>
            </a:r>
            <a:r>
              <a:rPr lang="ru-RU" sz="1500" spc="18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18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нее</a:t>
            </a:r>
            <a:r>
              <a:rPr lang="ru-RU" sz="1500" spc="18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18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повеяло</a:t>
            </a:r>
            <a:r>
              <a:rPr lang="ru-RU" sz="1500" spc="18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18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спокойствием</a:t>
            </a:r>
            <a:r>
              <a:rPr sz="1500" spc="18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,</a:t>
            </a:r>
            <a:r>
              <a:rPr lang="ru-RU" sz="1500" spc="18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18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и</a:t>
            </a:r>
            <a:r>
              <a:rPr lang="ru-RU" sz="1500" spc="18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18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маль</a:t>
            </a:r>
            <a:r>
              <a:rPr sz="1500" spc="38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чик</a:t>
            </a:r>
            <a:r>
              <a:rPr lang="ru-RU" sz="1500" spc="38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38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потихоньку</a:t>
            </a:r>
            <a:r>
              <a:rPr lang="ru-RU" sz="1500" spc="38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38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начал</a:t>
            </a:r>
            <a:r>
              <a:rPr lang="ru-RU" sz="1500" spc="38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38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приходить</a:t>
            </a:r>
            <a:r>
              <a:rPr lang="ru-RU" sz="1500" spc="38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38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в</a:t>
            </a:r>
            <a:r>
              <a:rPr lang="ru-RU" sz="1500" spc="38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38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себя</a:t>
            </a:r>
            <a:r>
              <a:rPr sz="1500" spc="38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.</a:t>
            </a:r>
            <a:r>
              <a:rPr lang="ru-RU" sz="1500" spc="38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38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После</a:t>
            </a:r>
            <a:r>
              <a:rPr lang="ru-RU" sz="1500" spc="38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1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прогулки</a:t>
            </a:r>
            <a:r>
              <a:rPr lang="ru-RU" sz="1500" spc="10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1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воспитательница</a:t>
            </a:r>
            <a:r>
              <a:rPr lang="ru-RU" sz="1500" spc="10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1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посадила</a:t>
            </a:r>
            <a:r>
              <a:rPr lang="ru-RU" sz="1500" spc="10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1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Сережу</a:t>
            </a:r>
            <a:r>
              <a:rPr sz="1500" spc="1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,</a:t>
            </a:r>
            <a:r>
              <a:rPr lang="ru-RU" sz="1500" spc="1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1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Ар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тура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и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других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ребят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в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кружок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н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а 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ковре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и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показала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19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им</a:t>
            </a:r>
            <a:r>
              <a:rPr lang="ru-RU" sz="1500" spc="19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19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два</a:t>
            </a:r>
            <a:r>
              <a:rPr lang="ru-RU" sz="1500" spc="19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 </a:t>
            </a:r>
            <a:r>
              <a:rPr sz="1500" spc="19" dirty="0" err="1" smtClean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яблока</a:t>
            </a:r>
            <a:r>
              <a:rPr sz="1400" spc="19" dirty="0">
                <a:solidFill>
                  <a:schemeClr val="tx2">
                    <a:lumMod val="50000"/>
                  </a:schemeClr>
                </a:solidFill>
                <a:latin typeface="+mj-lt"/>
                <a:cs typeface="BJPTOR+NimrodCyrM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2122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628800"/>
            <a:ext cx="6965245" cy="3456384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  <a:t>Метафора </a:t>
            </a:r>
            <a:b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  <a:t>«Яблочки»</a:t>
            </a:r>
            <a:r>
              <a:rPr lang="ru-RU" sz="4800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48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Цель: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создать условия, чтобы дети осознавали последствия обид и травли других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детей посредством терапевтической метафоры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.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tx2">
                    <a:lumMod val="50000"/>
                  </a:schemeClr>
                </a:solidFill>
              </a:rPr>
            </a:b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60648"/>
            <a:ext cx="2616646" cy="173679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072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700808"/>
            <a:ext cx="7272808" cy="3456384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chemeClr val="tx2">
                    <a:lumMod val="50000"/>
                  </a:schemeClr>
                </a:solidFill>
              </a:rPr>
              <a:t>Продолжение сказки</a:t>
            </a:r>
            <a:br>
              <a:rPr lang="ru-RU" sz="60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6000" b="1" u="sng" dirty="0" smtClean="0">
                <a:solidFill>
                  <a:schemeClr val="tx2">
                    <a:lumMod val="50000"/>
                  </a:schemeClr>
                </a:solidFill>
              </a:rPr>
              <a:t>«Сережа в </a:t>
            </a:r>
            <a:br>
              <a:rPr lang="ru-RU" sz="6000" b="1" u="sng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6000" b="1" u="sng" dirty="0" smtClean="0">
                <a:solidFill>
                  <a:schemeClr val="tx2">
                    <a:lumMod val="50000"/>
                  </a:schemeClr>
                </a:solidFill>
              </a:rPr>
              <a:t>детском саду»</a:t>
            </a:r>
            <a:br>
              <a:rPr lang="ru-RU" sz="6000" b="1" u="sng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sz="6000" u="sng" dirty="0"/>
          </a:p>
        </p:txBody>
      </p:sp>
    </p:spTree>
    <p:extLst>
      <p:ext uri="{BB962C8B-B14F-4D97-AF65-F5344CB8AC3E}">
        <p14:creationId xmlns:p14="http://schemas.microsoft.com/office/powerpoint/2010/main" val="200208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200</TotalTime>
  <Words>460</Words>
  <Application>Microsoft Office PowerPoint</Application>
  <PresentationFormat>Экран (4:3)</PresentationFormat>
  <Paragraphs>27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Кнопка</vt:lpstr>
      <vt:lpstr>   Сценарий профилактического занятия  «Сказка о Сереже»</vt:lpstr>
      <vt:lpstr>Участники: дети 6–7 лет.   Оптимальное количество участников: 7–8 человек.  Цели: провести профилактику буллинга у детей; формировать коммуникативные навыки, навыки сотрудничества, взаимодействия; установить доброжелательный контакт между сверстниками; снизить эмоциональное напряжение.  Материалы: клубок цветных ниток, свеча, аудиозапись с релаксационной музыкой, аудиоаппаратура, бумага, стикеры с плохими и хорошими качествами, мусорное  ведро, безопасный нож, краски, карандаши, фломастеры, два одинаковых яблока, одно из которых предварительно несколько раз били о твердую поверхность.</vt:lpstr>
      <vt:lpstr>Приветствие, обсуждение правил  Цели:  создать положительный эмоциональный фон, способствовать снятию тревоги и напряжения, создать атмосферу доверия, сплотить детей. </vt:lpstr>
      <vt:lpstr>Упражнение  «Живая нить»  Цели:  создать положительный эмоциональный фон, сплотить детей. </vt:lpstr>
      <vt:lpstr>Работа с авторской сказкой  «Сережа в  детском саду» </vt:lpstr>
      <vt:lpstr> В одном городе жил-был мальчик Сережа. Ему было шесть лет. Сережа был уже большой, и каждый день ходил в детский сад. Садик был хороший:  там была добрая воспитательница, много ярких игрушек, интересных книжек, веселые девочки... Но… В группу вместе с Сережей ходил мальчик Артур. Артур был умный, сильный, он ходил в спортивную секцию. С Артуром дружили многие  мальчишки, ведь родители покупали ему самые дорогие и модные игрушки, и Артур приносил их в детский сад. А с Сережей никто не хотел дружить, ведь он был полный, неуклюжий и к тому же носил очки. В детском саду Сереже было очень плохо. Артур и его друзья часто обижали Сережу. Они смеялись над тем, что Сережа плохо бегает, неловко ловит мяч, что у него нет крутых игрушек, что он носит  очки. «Эй,  очкарик,  мы  не  будем  с тобой играть, ты жирный!» – говорил Артур. «Пузо-пузо  – три арбуза, полтора мешка кишок, пузо село на горшок, затрещал горшок от груза», - смеялись мальчишки. «Ты вообще ничего не можешь, жир-база», – дразнился Артур. «Идиꢀ отсюда, а то догоним и врежем», – поддакивали  его приятели.  </vt:lpstr>
      <vt:lpstr>Презентация PowerPoint</vt:lpstr>
      <vt:lpstr>Метафора  «Яблочки»  Цель: создать условия, чтобы дети осознавали последствия обид и травли других детей посредством терапевтической метафоры. </vt:lpstr>
      <vt:lpstr>Продолжение сказки «Сережа в  детском саду» </vt:lpstr>
      <vt:lpstr>Презентация PowerPoint</vt:lpstr>
      <vt:lpstr>Рисование по  сказке   Цель: подвести детей к  осознанию содержания сказки.  </vt:lpstr>
      <vt:lpstr> Упражнение  «Листочки»  Цель:  развивать конструктивные коммуникативные навыки, ответственность  за свои высказывания. </vt:lpstr>
      <vt:lpstr>Авторская модификация релаксации «Цветочный дождь»  Цели: способствовать снятию психомышечного, психоэмоционального напряжения,  расслаблению, формировать позитивное мировосприятие.  </vt:lpstr>
      <vt:lpstr>Рефлексия «Со свечой»  Цель: развивать когнитивное и эмоциональное самооценивание. </vt:lpstr>
      <vt:lpstr>Ритуал прощания  Цели: завершить работу группы, создать положительный настрой.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Буллинг в детском саду. Как распознать, пути выхода</dc:title>
  <dc:creator>1</dc:creator>
  <cp:lastModifiedBy>1</cp:lastModifiedBy>
  <cp:revision>26</cp:revision>
  <dcterms:created xsi:type="dcterms:W3CDTF">2020-10-28T12:11:11Z</dcterms:created>
  <dcterms:modified xsi:type="dcterms:W3CDTF">2020-10-29T05:32:47Z</dcterms:modified>
</cp:coreProperties>
</file>